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Lst>
  <p:notesMasterIdLst>
    <p:notesMasterId r:id="rId43"/>
  </p:notesMasterIdLst>
  <p:sldIdLst>
    <p:sldId id="406" r:id="rId2"/>
    <p:sldId id="256" r:id="rId3"/>
    <p:sldId id="457" r:id="rId4"/>
    <p:sldId id="469" r:id="rId5"/>
    <p:sldId id="463" r:id="rId6"/>
    <p:sldId id="461" r:id="rId7"/>
    <p:sldId id="473" r:id="rId8"/>
    <p:sldId id="487" r:id="rId9"/>
    <p:sldId id="484" r:id="rId10"/>
    <p:sldId id="485" r:id="rId11"/>
    <p:sldId id="476" r:id="rId12"/>
    <p:sldId id="462" r:id="rId13"/>
    <p:sldId id="474" r:id="rId14"/>
    <p:sldId id="486" r:id="rId15"/>
    <p:sldId id="471" r:id="rId16"/>
    <p:sldId id="467" r:id="rId17"/>
    <p:sldId id="466" r:id="rId18"/>
    <p:sldId id="479" r:id="rId19"/>
    <p:sldId id="478" r:id="rId20"/>
    <p:sldId id="477" r:id="rId21"/>
    <p:sldId id="483" r:id="rId22"/>
    <p:sldId id="488" r:id="rId23"/>
    <p:sldId id="555" r:id="rId24"/>
    <p:sldId id="556" r:id="rId25"/>
    <p:sldId id="489" r:id="rId26"/>
    <p:sldId id="490" r:id="rId27"/>
    <p:sldId id="492" r:id="rId28"/>
    <p:sldId id="496" r:id="rId29"/>
    <p:sldId id="494" r:id="rId30"/>
    <p:sldId id="495" r:id="rId31"/>
    <p:sldId id="500" r:id="rId32"/>
    <p:sldId id="493" r:id="rId33"/>
    <p:sldId id="491" r:id="rId34"/>
    <p:sldId id="497" r:id="rId35"/>
    <p:sldId id="498" r:id="rId36"/>
    <p:sldId id="499" r:id="rId37"/>
    <p:sldId id="501" r:id="rId38"/>
    <p:sldId id="506" r:id="rId39"/>
    <p:sldId id="475" r:id="rId40"/>
    <p:sldId id="482" r:id="rId41"/>
    <p:sldId id="51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25" autoAdjust="0"/>
    <p:restoredTop sz="93269" autoAdjust="0"/>
  </p:normalViewPr>
  <p:slideViewPr>
    <p:cSldViewPr snapToGrid="0">
      <p:cViewPr varScale="1">
        <p:scale>
          <a:sx n="106" d="100"/>
          <a:sy n="106" d="100"/>
        </p:scale>
        <p:origin x="138" y="102"/>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5" d="100"/>
          <a:sy n="85" d="100"/>
        </p:scale>
        <p:origin x="316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17AB96-EA4E-45D9-BE0D-31444D58337D}" type="datetimeFigureOut">
              <a:rPr lang="en-GB" smtClean="0"/>
              <a:t>02/12/2024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r>
              <a:rPr lang="en-GB" dirty="0" smtClean="0"/>
              <a:t>33</a:t>
            </a:r>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67C8F7-FF71-4F25-A9C3-008D9FDA093E}" type="slidenum">
              <a:rPr lang="en-GB" smtClean="0"/>
              <a:t>‹#›</a:t>
            </a:fld>
            <a:endParaRPr lang="en-GB" dirty="0"/>
          </a:p>
        </p:txBody>
      </p:sp>
    </p:spTree>
    <p:extLst>
      <p:ext uri="{BB962C8B-B14F-4D97-AF65-F5344CB8AC3E}">
        <p14:creationId xmlns:p14="http://schemas.microsoft.com/office/powerpoint/2010/main" val="2661379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67C8F7-FF71-4F25-A9C3-008D9FDA093E}" type="slidenum">
              <a:rPr lang="en-GB" smtClean="0"/>
              <a:t>2</a:t>
            </a:fld>
            <a:endParaRPr lang="en-GB" dirty="0"/>
          </a:p>
        </p:txBody>
      </p:sp>
    </p:spTree>
    <p:extLst>
      <p:ext uri="{BB962C8B-B14F-4D97-AF65-F5344CB8AC3E}">
        <p14:creationId xmlns:p14="http://schemas.microsoft.com/office/powerpoint/2010/main" val="1773964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A158B95-4CF9-43A6-9066-8C025B146548}" type="datetimeFigureOut">
              <a:rPr lang="en-GB" smtClean="0"/>
              <a:t>02/12/2024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3E05A49-B8B3-424D-8B37-637C0C26C03A}" type="slidenum">
              <a:rPr lang="en-GB" smtClean="0"/>
              <a:t>‹#›</a:t>
            </a:fld>
            <a:endParaRPr lang="en-GB" dirty="0"/>
          </a:p>
        </p:txBody>
      </p:sp>
    </p:spTree>
    <p:extLst>
      <p:ext uri="{BB962C8B-B14F-4D97-AF65-F5344CB8AC3E}">
        <p14:creationId xmlns:p14="http://schemas.microsoft.com/office/powerpoint/2010/main" val="155805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158B95-4CF9-43A6-9066-8C025B146548}" type="datetimeFigureOut">
              <a:rPr lang="en-GB" smtClean="0"/>
              <a:t>02/12/2024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3E05A49-B8B3-424D-8B37-637C0C26C03A}" type="slidenum">
              <a:rPr lang="en-GB" smtClean="0"/>
              <a:t>‹#›</a:t>
            </a:fld>
            <a:endParaRPr lang="en-GB" dirty="0"/>
          </a:p>
        </p:txBody>
      </p:sp>
    </p:spTree>
    <p:extLst>
      <p:ext uri="{BB962C8B-B14F-4D97-AF65-F5344CB8AC3E}">
        <p14:creationId xmlns:p14="http://schemas.microsoft.com/office/powerpoint/2010/main" val="24320546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dirty="0" smtClean="0"/>
              <a:t>American History and Politics</a:t>
            </a:r>
            <a:br>
              <a:rPr lang="en-US" dirty="0" smtClean="0"/>
            </a:br>
            <a:r>
              <a:rPr lang="en-US" dirty="0" smtClean="0"/>
              <a:t>Session 1: Pre Columbian America</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dirty="0" smtClean="0"/>
              <a:t>The First Americans</a:t>
            </a:r>
          </a:p>
          <a:p>
            <a:pPr lvl="0"/>
            <a:endParaRPr lang="en-US" dirty="0" smtClean="0"/>
          </a:p>
          <a:p>
            <a:pPr lvl="0"/>
            <a:r>
              <a:rPr lang="en-US" dirty="0" smtClean="0"/>
              <a:t>Native American cultures 1493</a:t>
            </a:r>
          </a:p>
          <a:p>
            <a:pPr lvl="0"/>
            <a:endParaRPr lang="en-US" dirty="0" smtClean="0"/>
          </a:p>
          <a:p>
            <a:pPr lvl="0"/>
            <a:r>
              <a:rPr lang="en-US" dirty="0" smtClean="0"/>
              <a:t>The W</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A158B95-4CF9-43A6-9066-8C025B146548}" type="datetimeFigureOut">
              <a:rPr lang="en-GB" smtClean="0"/>
              <a:t>02/12/2024</a:t>
            </a:fld>
            <a:endParaRPr lang="en-GB"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3E05A49-B8B3-424D-8B37-637C0C26C03A}" type="slidenum">
              <a:rPr lang="en-GB" smtClean="0"/>
              <a:t>‹#›</a:t>
            </a:fld>
            <a:endParaRPr lang="en-GB" dirty="0"/>
          </a:p>
        </p:txBody>
      </p:sp>
    </p:spTree>
    <p:extLst>
      <p:ext uri="{BB962C8B-B14F-4D97-AF65-F5344CB8AC3E}">
        <p14:creationId xmlns:p14="http://schemas.microsoft.com/office/powerpoint/2010/main" val="3685335589"/>
      </p:ext>
    </p:extLst>
  </p:cSld>
  <p:clrMap bg1="lt1" tx1="dk1" bg2="lt2" tx2="dk2" accent1="accent1" accent2="accent2" accent3="accent3" accent4="accent4" accent5="accent5" accent6="accent6" hlink="hlink" folHlink="folHlink"/>
  <p:sldLayoutIdLst>
    <p:sldLayoutId id="2147483780" r:id="rId1"/>
    <p:sldLayoutId id="2147483781" r:id="rId2"/>
  </p:sldLayoutIdLst>
  <p:txStyles>
    <p:titleStyle>
      <a:lvl1pPr algn="l" defTabSz="457200" rtl="0" eaLnBrk="1" latinLnBrk="0" hangingPunct="1">
        <a:spcBef>
          <a:spcPct val="0"/>
        </a:spcBef>
        <a:buNone/>
        <a:defRPr sz="3600" kern="1200" baseline="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48638" y="270538"/>
            <a:ext cx="7218964" cy="707886"/>
          </a:xfrm>
          <a:prstGeom prst="rect">
            <a:avLst/>
          </a:prstGeom>
          <a:noFill/>
        </p:spPr>
        <p:txBody>
          <a:bodyPr wrap="none" rtlCol="0">
            <a:spAutoFit/>
          </a:bodyPr>
          <a:lstStyle/>
          <a:p>
            <a:r>
              <a:rPr lang="en-GB" sz="4000" dirty="0" smtClean="0">
                <a:latin typeface="Arial" panose="020B0604020202020204" pitchFamily="34" charset="0"/>
                <a:cs typeface="Arial" panose="020B0604020202020204" pitchFamily="34" charset="0"/>
              </a:rPr>
              <a:t>Module 4: The vacillating Giant</a:t>
            </a:r>
            <a:endParaRPr lang="en-GB" sz="4000" dirty="0">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p:txBody>
          <a:bodyPr/>
          <a:lstStyle/>
          <a:p>
            <a:endParaRPr lang="en-GB" dirty="0"/>
          </a:p>
        </p:txBody>
      </p:sp>
      <p:graphicFrame>
        <p:nvGraphicFramePr>
          <p:cNvPr id="6" name="Content Placeholder 3"/>
          <p:cNvGraphicFramePr>
            <a:graphicFrameLocks/>
          </p:cNvGraphicFramePr>
          <p:nvPr>
            <p:extLst>
              <p:ext uri="{D42A27DB-BD31-4B8C-83A1-F6EECF244321}">
                <p14:modId xmlns:p14="http://schemas.microsoft.com/office/powerpoint/2010/main" val="1599523250"/>
              </p:ext>
            </p:extLst>
          </p:nvPr>
        </p:nvGraphicFramePr>
        <p:xfrm>
          <a:off x="188537" y="1448445"/>
          <a:ext cx="11255604" cy="5151530"/>
        </p:xfrm>
        <a:graphic>
          <a:graphicData uri="http://schemas.openxmlformats.org/drawingml/2006/table">
            <a:tbl>
              <a:tblPr firstRow="1" bandRow="1">
                <a:tableStyleId>{5C22544A-7EE6-4342-B048-85BDC9FD1C3A}</a:tableStyleId>
              </a:tblPr>
              <a:tblGrid>
                <a:gridCol w="847465">
                  <a:extLst>
                    <a:ext uri="{9D8B030D-6E8A-4147-A177-3AD203B41FA5}">
                      <a16:colId xmlns:a16="http://schemas.microsoft.com/office/drawing/2014/main" val="4093556288"/>
                    </a:ext>
                  </a:extLst>
                </a:gridCol>
                <a:gridCol w="5808731">
                  <a:extLst>
                    <a:ext uri="{9D8B030D-6E8A-4147-A177-3AD203B41FA5}">
                      <a16:colId xmlns:a16="http://schemas.microsoft.com/office/drawing/2014/main" val="1218002973"/>
                    </a:ext>
                  </a:extLst>
                </a:gridCol>
                <a:gridCol w="2204909">
                  <a:extLst>
                    <a:ext uri="{9D8B030D-6E8A-4147-A177-3AD203B41FA5}">
                      <a16:colId xmlns:a16="http://schemas.microsoft.com/office/drawing/2014/main" val="3355094114"/>
                    </a:ext>
                  </a:extLst>
                </a:gridCol>
                <a:gridCol w="2394499">
                  <a:extLst>
                    <a:ext uri="{9D8B030D-6E8A-4147-A177-3AD203B41FA5}">
                      <a16:colId xmlns:a16="http://schemas.microsoft.com/office/drawing/2014/main" val="3864966894"/>
                    </a:ext>
                  </a:extLst>
                </a:gridCol>
              </a:tblGrid>
              <a:tr h="480614">
                <a:tc>
                  <a:txBody>
                    <a:bodyPr/>
                    <a:lstStyle/>
                    <a:p>
                      <a:r>
                        <a:rPr lang="en-GB" dirty="0" smtClean="0"/>
                        <a:t>Talk</a:t>
                      </a:r>
                      <a:endParaRPr lang="en-GB" dirty="0"/>
                    </a:p>
                  </a:txBody>
                  <a:tcPr/>
                </a:tc>
                <a:tc>
                  <a:txBody>
                    <a:bodyPr/>
                    <a:lstStyle/>
                    <a:p>
                      <a:r>
                        <a:rPr lang="en-GB" dirty="0" smtClean="0"/>
                        <a:t>Title</a:t>
                      </a:r>
                      <a:endParaRPr lang="en-GB" dirty="0"/>
                    </a:p>
                  </a:txBody>
                  <a:tcPr/>
                </a:tc>
                <a:tc>
                  <a:txBody>
                    <a:bodyPr/>
                    <a:lstStyle/>
                    <a:p>
                      <a:pPr algn="ctr"/>
                      <a:r>
                        <a:rPr lang="en-GB" dirty="0" smtClean="0"/>
                        <a:t>Time Period</a:t>
                      </a:r>
                      <a:endParaRPr lang="en-GB" dirty="0"/>
                    </a:p>
                  </a:txBody>
                  <a:tcPr/>
                </a:tc>
                <a:tc>
                  <a:txBody>
                    <a:bodyPr/>
                    <a:lstStyle/>
                    <a:p>
                      <a:pPr algn="ctr"/>
                      <a:r>
                        <a:rPr lang="en-GB" dirty="0" smtClean="0"/>
                        <a:t>Date of Talk</a:t>
                      </a:r>
                      <a:endParaRPr lang="en-GB" dirty="0"/>
                    </a:p>
                  </a:txBody>
                  <a:tcPr/>
                </a:tc>
                <a:extLst>
                  <a:ext uri="{0D108BD9-81ED-4DB2-BD59-A6C34878D82A}">
                    <a16:rowId xmlns:a16="http://schemas.microsoft.com/office/drawing/2014/main" val="1861440900"/>
                  </a:ext>
                </a:extLst>
              </a:tr>
              <a:tr h="655073">
                <a:tc>
                  <a:txBody>
                    <a:bodyPr/>
                    <a:lstStyle/>
                    <a:p>
                      <a:r>
                        <a:rPr lang="en-GB" sz="2400" dirty="0" smtClean="0">
                          <a:latin typeface="Arial" panose="020B0604020202020204" pitchFamily="34" charset="0"/>
                          <a:cs typeface="Arial" panose="020B0604020202020204" pitchFamily="34" charset="0"/>
                        </a:rPr>
                        <a:t>23</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USA</a:t>
                      </a:r>
                      <a:r>
                        <a:rPr lang="en-GB" sz="2400" baseline="0" dirty="0" smtClean="0">
                          <a:latin typeface="Arial" panose="020B0604020202020204" pitchFamily="34" charset="0"/>
                          <a:cs typeface="Arial" panose="020B0604020202020204" pitchFamily="34" charset="0"/>
                        </a:rPr>
                        <a:t> and the 20</a:t>
                      </a:r>
                      <a:r>
                        <a:rPr lang="en-GB" sz="2400" baseline="30000" dirty="0" smtClean="0">
                          <a:latin typeface="Arial" panose="020B0604020202020204" pitchFamily="34" charset="0"/>
                          <a:cs typeface="Arial" panose="020B0604020202020204" pitchFamily="34" charset="0"/>
                        </a:rPr>
                        <a:t>th</a:t>
                      </a:r>
                      <a:r>
                        <a:rPr lang="en-GB" sz="2400" baseline="0" dirty="0" smtClean="0">
                          <a:latin typeface="Arial" panose="020B0604020202020204" pitchFamily="34" charset="0"/>
                          <a:cs typeface="Arial" panose="020B0604020202020204" pitchFamily="34" charset="0"/>
                        </a:rPr>
                        <a:t> Century</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1898-1900</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September</a:t>
                      </a:r>
                      <a:r>
                        <a:rPr lang="en-GB" sz="2400" baseline="0" dirty="0" smtClean="0">
                          <a:latin typeface="Arial" panose="020B0604020202020204" pitchFamily="34" charset="0"/>
                          <a:cs typeface="Arial" panose="020B0604020202020204" pitchFamily="34" charset="0"/>
                        </a:rPr>
                        <a:t> 2nd</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07754052"/>
                  </a:ext>
                </a:extLst>
              </a:tr>
              <a:tr h="564442">
                <a:tc>
                  <a:txBody>
                    <a:bodyPr/>
                    <a:lstStyle/>
                    <a:p>
                      <a:r>
                        <a:rPr lang="en-GB" sz="2400" dirty="0" smtClean="0">
                          <a:latin typeface="Arial" panose="020B0604020202020204" pitchFamily="34" charset="0"/>
                          <a:cs typeface="Arial" panose="020B0604020202020204" pitchFamily="34" charset="0"/>
                        </a:rPr>
                        <a:t>24</a:t>
                      </a:r>
                      <a:endParaRPr lang="en-GB" sz="2400" dirty="0">
                        <a:latin typeface="Arial" panose="020B0604020202020204" pitchFamily="34" charset="0"/>
                        <a:cs typeface="Arial" panose="020B0604020202020204" pitchFamily="34" charset="0"/>
                      </a:endParaRPr>
                    </a:p>
                  </a:txBody>
                  <a:tcPr/>
                </a:tc>
                <a:tc>
                  <a:txBody>
                    <a:bodyPr/>
                    <a:lstStyle/>
                    <a:p>
                      <a:r>
                        <a:rPr lang="en-GB" sz="2400" baseline="0" dirty="0" smtClean="0">
                          <a:latin typeface="Arial" panose="020B0604020202020204" pitchFamily="34" charset="0"/>
                          <a:cs typeface="Arial" panose="020B0604020202020204" pitchFamily="34" charset="0"/>
                        </a:rPr>
                        <a:t>The Progressive era</a:t>
                      </a:r>
                      <a:endParaRPr lang="en-GB" sz="2400" dirty="0" smtClean="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1900-1916</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September 16th</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45655905"/>
                  </a:ext>
                </a:extLst>
              </a:tr>
              <a:tr h="729574">
                <a:tc>
                  <a:txBody>
                    <a:bodyPr/>
                    <a:lstStyle/>
                    <a:p>
                      <a:r>
                        <a:rPr lang="en-GB" sz="2400" dirty="0" smtClean="0">
                          <a:latin typeface="Arial" panose="020B0604020202020204" pitchFamily="34" charset="0"/>
                          <a:cs typeface="Arial" panose="020B0604020202020204" pitchFamily="34" charset="0"/>
                        </a:rPr>
                        <a:t>25</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USA  and world War One</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1914-1918</a:t>
                      </a:r>
                      <a:endParaRPr lang="en-GB" sz="2400" dirty="0">
                        <a:latin typeface="Arial" panose="020B0604020202020204" pitchFamily="34" charset="0"/>
                        <a:cs typeface="Arial" panose="020B0604020202020204" pitchFamily="34" charset="0"/>
                      </a:endParaRPr>
                    </a:p>
                  </a:txBody>
                  <a:tcPr/>
                </a:tc>
                <a:tc>
                  <a:txBody>
                    <a:bodyPr/>
                    <a:lstStyle/>
                    <a:p>
                      <a:pPr marL="0" algn="ctr" defTabSz="457200" rtl="0" eaLnBrk="1" latinLnBrk="0" hangingPunct="1"/>
                      <a:r>
                        <a:rPr lang="en-GB" sz="2400" kern="1200" dirty="0" smtClean="0">
                          <a:solidFill>
                            <a:schemeClr val="dk1"/>
                          </a:solidFill>
                          <a:latin typeface="Arial" panose="020B0604020202020204" pitchFamily="34" charset="0"/>
                          <a:ea typeface="+mn-ea"/>
                          <a:cs typeface="Arial" panose="020B0604020202020204" pitchFamily="34" charset="0"/>
                        </a:rPr>
                        <a:t>October</a:t>
                      </a:r>
                      <a:r>
                        <a:rPr lang="en-GB" sz="2400" kern="1200" baseline="0" dirty="0" smtClean="0">
                          <a:solidFill>
                            <a:schemeClr val="dk1"/>
                          </a:solidFill>
                          <a:latin typeface="Arial" panose="020B0604020202020204" pitchFamily="34" charset="0"/>
                          <a:ea typeface="+mn-ea"/>
                          <a:cs typeface="Arial" panose="020B0604020202020204" pitchFamily="34" charset="0"/>
                        </a:rPr>
                        <a:t> 21st</a:t>
                      </a:r>
                      <a:endParaRPr lang="en-GB" sz="2400" kern="1200" dirty="0">
                        <a:solidFill>
                          <a:schemeClr val="dk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502191017"/>
                  </a:ext>
                </a:extLst>
              </a:tr>
              <a:tr h="674142">
                <a:tc>
                  <a:txBody>
                    <a:bodyPr/>
                    <a:lstStyle/>
                    <a:p>
                      <a:r>
                        <a:rPr lang="en-GB" sz="2400" dirty="0" smtClean="0">
                          <a:latin typeface="Arial" panose="020B0604020202020204" pitchFamily="34" charset="0"/>
                          <a:cs typeface="Arial" panose="020B0604020202020204" pitchFamily="34" charset="0"/>
                        </a:rPr>
                        <a:t>26</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The</a:t>
                      </a:r>
                      <a:r>
                        <a:rPr lang="en-GB" sz="2400" baseline="0" dirty="0" smtClean="0">
                          <a:latin typeface="Arial" panose="020B0604020202020204" pitchFamily="34" charset="0"/>
                          <a:cs typeface="Arial" panose="020B0604020202020204" pitchFamily="34" charset="0"/>
                        </a:rPr>
                        <a:t> retreat to “normalcy’</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1918-1920</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November 4th</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69025345"/>
                  </a:ext>
                </a:extLst>
              </a:tr>
              <a:tr h="674142">
                <a:tc>
                  <a:txBody>
                    <a:bodyPr/>
                    <a:lstStyle/>
                    <a:p>
                      <a:r>
                        <a:rPr lang="en-GB" sz="2400" dirty="0" smtClean="0">
                          <a:latin typeface="Arial" panose="020B0604020202020204" pitchFamily="34" charset="0"/>
                          <a:cs typeface="Arial" panose="020B0604020202020204" pitchFamily="34" charset="0"/>
                        </a:rPr>
                        <a:t>27</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The Roaring Twenties</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1921-1929</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November</a:t>
                      </a:r>
                      <a:r>
                        <a:rPr lang="en-GB" sz="2400" baseline="0" dirty="0" smtClean="0">
                          <a:latin typeface="Arial" panose="020B0604020202020204" pitchFamily="34" charset="0"/>
                          <a:cs typeface="Arial" panose="020B0604020202020204" pitchFamily="34" charset="0"/>
                        </a:rPr>
                        <a:t> 18th</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86748484"/>
                  </a:ext>
                </a:extLst>
              </a:tr>
              <a:tr h="730547">
                <a:tc>
                  <a:txBody>
                    <a:bodyPr/>
                    <a:lstStyle/>
                    <a:p>
                      <a:r>
                        <a:rPr lang="en-GB" sz="2400" dirty="0" smtClean="0">
                          <a:latin typeface="Arial" panose="020B0604020202020204" pitchFamily="34" charset="0"/>
                          <a:cs typeface="Arial" panose="020B0604020202020204" pitchFamily="34" charset="0"/>
                        </a:rPr>
                        <a:t>28</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Great Depression and</a:t>
                      </a:r>
                      <a:r>
                        <a:rPr lang="en-GB" sz="2400" baseline="0" dirty="0" smtClean="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New Deal</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1929-1938</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December 2nd</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97807227"/>
                  </a:ext>
                </a:extLst>
              </a:tr>
              <a:tr h="642996">
                <a:tc>
                  <a:txBody>
                    <a:bodyPr/>
                    <a:lstStyle/>
                    <a:p>
                      <a:r>
                        <a:rPr lang="en-GB" sz="2400" dirty="0" smtClean="0">
                          <a:latin typeface="Arial" panose="020B0604020202020204" pitchFamily="34" charset="0"/>
                          <a:cs typeface="Arial" panose="020B0604020202020204" pitchFamily="34" charset="0"/>
                        </a:rPr>
                        <a:t>29</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USA</a:t>
                      </a:r>
                      <a:r>
                        <a:rPr lang="en-GB" sz="2400" baseline="0" dirty="0" smtClean="0">
                          <a:latin typeface="Arial" panose="020B0604020202020204" pitchFamily="34" charset="0"/>
                          <a:cs typeface="Arial" panose="020B0604020202020204" pitchFamily="34" charset="0"/>
                        </a:rPr>
                        <a:t> and the 1930’s world</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smtClean="0">
                          <a:latin typeface="Arial" panose="020B0604020202020204" pitchFamily="34" charset="0"/>
                          <a:cs typeface="Arial" panose="020B0604020202020204" pitchFamily="34" charset="0"/>
                        </a:rPr>
                        <a:t>1932-1939</a:t>
                      </a:r>
                      <a:endParaRPr lang="en-GB" sz="2400" dirty="0">
                        <a:latin typeface="Arial" panose="020B0604020202020204" pitchFamily="34" charset="0"/>
                        <a:cs typeface="Arial" panose="020B0604020202020204" pitchFamily="34" charset="0"/>
                      </a:endParaRPr>
                    </a:p>
                  </a:txBody>
                  <a:tcPr/>
                </a:tc>
                <a:tc>
                  <a:txBody>
                    <a:bodyPr/>
                    <a:lstStyle/>
                    <a:p>
                      <a:pPr marL="0" algn="ctr" defTabSz="457200" rtl="0" eaLnBrk="1" latinLnBrk="0" hangingPunct="1"/>
                      <a:r>
                        <a:rPr lang="en-GB" sz="2400" kern="1200" dirty="0" smtClean="0">
                          <a:solidFill>
                            <a:schemeClr val="dk1"/>
                          </a:solidFill>
                          <a:latin typeface="Arial" panose="020B0604020202020204" pitchFamily="34" charset="0"/>
                          <a:ea typeface="+mn-ea"/>
                          <a:cs typeface="Arial" panose="020B0604020202020204" pitchFamily="34" charset="0"/>
                        </a:rPr>
                        <a:t>December 16th</a:t>
                      </a:r>
                      <a:endParaRPr lang="en-GB" sz="2400" kern="1200" dirty="0">
                        <a:solidFill>
                          <a:schemeClr val="dk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753344812"/>
                  </a:ext>
                </a:extLst>
              </a:tr>
            </a:tbl>
          </a:graphicData>
        </a:graphic>
      </p:graphicFrame>
      <p:pic>
        <p:nvPicPr>
          <p:cNvPr id="7" name="Picture 2" descr="Free Check Marks, Download Free Check Marks png images, Free ClipArt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07038" y="1927743"/>
            <a:ext cx="689124" cy="7133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ree Check Marks, Download Free Check Marks png images, Free ClipArt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8036" y="2560910"/>
            <a:ext cx="689124" cy="7133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ree Check Marks, Download Free Check Marks png images, Free ClipArt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9607" y="3156370"/>
            <a:ext cx="689124" cy="71333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ee Check Marks, Download Free Check Marks png images, Free ClipArt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02876" y="3870745"/>
            <a:ext cx="689124" cy="7133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ree Check Marks, Download Free Check Marks png images, Free ClipArt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9076" y="4651795"/>
            <a:ext cx="689124" cy="713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5853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3900" y="195485"/>
            <a:ext cx="8911687" cy="1280890"/>
          </a:xfrm>
        </p:spPr>
        <p:txBody>
          <a:bodyPr/>
          <a:lstStyle/>
          <a:p>
            <a:r>
              <a:rPr lang="en-GB" dirty="0" smtClean="0"/>
              <a:t>“Black Monday” October 28th</a:t>
            </a:r>
            <a:endParaRPr lang="en-GB" dirty="0"/>
          </a:p>
        </p:txBody>
      </p:sp>
      <p:sp>
        <p:nvSpPr>
          <p:cNvPr id="4" name="Rectangle 3"/>
          <p:cNvSpPr/>
          <p:nvPr/>
        </p:nvSpPr>
        <p:spPr>
          <a:xfrm>
            <a:off x="323850" y="1135946"/>
            <a:ext cx="11506199" cy="5262979"/>
          </a:xfrm>
          <a:prstGeom prst="rect">
            <a:avLst/>
          </a:prstGeom>
        </p:spPr>
        <p:txBody>
          <a:bodyPr wrap="square">
            <a:spAutoFit/>
          </a:bodyPr>
          <a:lstStyle/>
          <a:p>
            <a:r>
              <a:rPr lang="en-GB" sz="2400" dirty="0" smtClean="0">
                <a:latin typeface="Arial" panose="020B0604020202020204" pitchFamily="34" charset="0"/>
                <a:cs typeface="Arial" panose="020B0604020202020204" pitchFamily="34" charset="0"/>
              </a:rPr>
              <a:t>Eyewitness on trading floor as market drops </a:t>
            </a:r>
            <a:r>
              <a:rPr lang="en-GB" sz="2400" dirty="0">
                <a:latin typeface="Arial" panose="020B0604020202020204" pitchFamily="34" charset="0"/>
                <a:cs typeface="Arial" panose="020B0604020202020204" pitchFamily="34" charset="0"/>
              </a:rPr>
              <a:t>12</a:t>
            </a:r>
            <a:r>
              <a:rPr lang="en-GB" sz="2400" dirty="0" smtClean="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traders </a:t>
            </a:r>
            <a:r>
              <a:rPr lang="en-GB" sz="2400" dirty="0" smtClean="0">
                <a:latin typeface="Arial" panose="020B0604020202020204" pitchFamily="34" charset="0"/>
                <a:cs typeface="Arial" panose="020B0604020202020204" pitchFamily="34" charset="0"/>
              </a:rPr>
              <a:t>hollered </a:t>
            </a:r>
            <a:r>
              <a:rPr lang="en-GB" sz="2400" dirty="0">
                <a:latin typeface="Arial" panose="020B0604020202020204" pitchFamily="34" charset="0"/>
                <a:cs typeface="Arial" panose="020B0604020202020204" pitchFamily="34" charset="0"/>
              </a:rPr>
              <a:t>and screamed, they clawed at one another's collars. It was like a bunch of crazy men. Every once in a while, when Radio or Steel or Auburn would take another tumble, you'd see some poor devil collapse and fall to the floor</a:t>
            </a:r>
            <a:r>
              <a:rPr lang="en-GB" sz="2400" dirty="0" smtClean="0">
                <a:latin typeface="Arial" panose="020B0604020202020204" pitchFamily="34" charset="0"/>
                <a:cs typeface="Arial" panose="020B0604020202020204" pitchFamily="34" charset="0"/>
              </a:rPr>
              <a:t>.”</a:t>
            </a:r>
            <a:endParaRPr lang="en-GB" sz="2400" dirty="0">
              <a:latin typeface="Arial" panose="020B0604020202020204" pitchFamily="34" charset="0"/>
              <a:cs typeface="Arial" panose="020B0604020202020204" pitchFamily="34" charset="0"/>
            </a:endParaRP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That evening…”Wall </a:t>
            </a:r>
            <a:r>
              <a:rPr lang="en-GB" sz="2400" dirty="0">
                <a:latin typeface="Arial" panose="020B0604020202020204" pitchFamily="34" charset="0"/>
                <a:cs typeface="Arial" panose="020B0604020202020204" pitchFamily="34" charset="0"/>
              </a:rPr>
              <a:t>Street was lit up like a Christmas tree. Restaurants, barber shops, and speakeasies were open and doing a roaring business. Messenger boys and runners raced through the streets whooping and singing at the tops of their lungs. Slum children invaded the district to play with balls of ticker tape. Well-dressed gentlemen fell asleep in lunch counters. All the downtown hotels, rooming houses, even flophouses were full of financial employees who usually slept in the Bronx. It was probably Wall Street's worst night. Not only had the day been bad, but everybody down to the youngest office boy had a pretty good idea of what was going to happen tomorrow</a:t>
            </a:r>
            <a:r>
              <a:rPr lang="en-GB" sz="2400" dirty="0" smtClean="0">
                <a:latin typeface="Arial" panose="020B0604020202020204" pitchFamily="34" charset="0"/>
                <a:cs typeface="Arial" panose="020B0604020202020204" pitchFamily="34" charset="0"/>
              </a:rPr>
              <a:t>.”</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227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4325" y="259177"/>
            <a:ext cx="8911687" cy="1280890"/>
          </a:xfrm>
        </p:spPr>
        <p:txBody>
          <a:bodyPr/>
          <a:lstStyle/>
          <a:p>
            <a:r>
              <a:rPr lang="en-GB" dirty="0" smtClean="0"/>
              <a:t>Inside the exchange Black Monday</a:t>
            </a:r>
            <a:endParaRPr lang="en-GB" dirty="0"/>
          </a:p>
        </p:txBody>
      </p:sp>
      <p:pic>
        <p:nvPicPr>
          <p:cNvPr id="6" name="Picture 5"/>
          <p:cNvPicPr>
            <a:picLocks noChangeAspect="1"/>
          </p:cNvPicPr>
          <p:nvPr/>
        </p:nvPicPr>
        <p:blipFill>
          <a:blip r:embed="rId2"/>
          <a:stretch>
            <a:fillRect/>
          </a:stretch>
        </p:blipFill>
        <p:spPr>
          <a:xfrm>
            <a:off x="229286" y="971551"/>
            <a:ext cx="11962714" cy="5886450"/>
          </a:xfrm>
          <a:prstGeom prst="rect">
            <a:avLst/>
          </a:prstGeom>
        </p:spPr>
      </p:pic>
    </p:spTree>
    <p:extLst>
      <p:ext uri="{BB962C8B-B14F-4D97-AF65-F5344CB8AC3E}">
        <p14:creationId xmlns:p14="http://schemas.microsoft.com/office/powerpoint/2010/main" val="7264604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2075" y="71660"/>
            <a:ext cx="9609137" cy="1280890"/>
          </a:xfrm>
        </p:spPr>
        <p:txBody>
          <a:bodyPr>
            <a:normAutofit fontScale="90000"/>
          </a:bodyPr>
          <a:lstStyle/>
          <a:p>
            <a:pPr algn="ctr"/>
            <a:r>
              <a:rPr lang="en-GB" dirty="0" smtClean="0"/>
              <a:t>Crowds rush to Wall Street…trading expands outside….panic selling…no buyers</a:t>
            </a:r>
            <a:endParaRPr lang="en-GB" dirty="0"/>
          </a:p>
        </p:txBody>
      </p:sp>
      <p:pic>
        <p:nvPicPr>
          <p:cNvPr id="6" name="Picture 5"/>
          <p:cNvPicPr>
            <a:picLocks noChangeAspect="1"/>
          </p:cNvPicPr>
          <p:nvPr/>
        </p:nvPicPr>
        <p:blipFill>
          <a:blip r:embed="rId2"/>
          <a:stretch>
            <a:fillRect/>
          </a:stretch>
        </p:blipFill>
        <p:spPr>
          <a:xfrm>
            <a:off x="123825" y="1286830"/>
            <a:ext cx="11725275" cy="5571170"/>
          </a:xfrm>
          <a:prstGeom prst="rect">
            <a:avLst/>
          </a:prstGeom>
        </p:spPr>
      </p:pic>
    </p:spTree>
    <p:extLst>
      <p:ext uri="{BB962C8B-B14F-4D97-AF65-F5344CB8AC3E}">
        <p14:creationId xmlns:p14="http://schemas.microsoft.com/office/powerpoint/2010/main" val="33573912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0900" y="233585"/>
            <a:ext cx="8911687" cy="1280890"/>
          </a:xfrm>
        </p:spPr>
        <p:txBody>
          <a:bodyPr/>
          <a:lstStyle/>
          <a:p>
            <a:pPr algn="ctr"/>
            <a:r>
              <a:rPr lang="en-GB" dirty="0" smtClean="0"/>
              <a:t>“Black Tuesday”. October 29th</a:t>
            </a:r>
            <a:endParaRPr lang="en-GB" dirty="0"/>
          </a:p>
        </p:txBody>
      </p:sp>
      <p:sp>
        <p:nvSpPr>
          <p:cNvPr id="3" name="Content Placeholder 2"/>
          <p:cNvSpPr>
            <a:spLocks noGrp="1"/>
          </p:cNvSpPr>
          <p:nvPr>
            <p:ph idx="1"/>
          </p:nvPr>
        </p:nvSpPr>
        <p:spPr>
          <a:xfrm>
            <a:off x="1095376" y="1390649"/>
            <a:ext cx="10723562" cy="6029325"/>
          </a:xfrm>
        </p:spPr>
        <p:txBody>
          <a:bodyPr>
            <a:normAutofit/>
          </a:bodyPr>
          <a:lstStyle/>
          <a:p>
            <a:pPr marL="0" indent="0">
              <a:buNone/>
            </a:pPr>
            <a:endParaRPr lang="en-GB" dirty="0">
              <a:latin typeface="Arial" panose="020B0604020202020204" pitchFamily="34" charset="0"/>
              <a:cs typeface="Arial" panose="020B0604020202020204" pitchFamily="34" charset="0"/>
            </a:endParaRPr>
          </a:p>
          <a:p>
            <a:pPr marL="0" indent="0">
              <a:buNone/>
            </a:pPr>
            <a:r>
              <a:rPr lang="en-GB" sz="2800" dirty="0" smtClean="0">
                <a:latin typeface="Arial" panose="020B0604020202020204" pitchFamily="34" charset="0"/>
                <a:cs typeface="Arial" panose="020B0604020202020204" pitchFamily="34" charset="0"/>
              </a:rPr>
              <a:t>Market drops another 12% </a:t>
            </a:r>
          </a:p>
          <a:p>
            <a:pPr marL="0" indent="0">
              <a:buNone/>
            </a:pPr>
            <a:r>
              <a:rPr lang="en-GB" sz="2800" dirty="0" smtClean="0">
                <a:latin typeface="Arial" panose="020B0604020202020204" pitchFamily="34" charset="0"/>
                <a:cs typeface="Arial" panose="020B0604020202020204" pitchFamily="34" charset="0"/>
              </a:rPr>
              <a:t>…..“</a:t>
            </a:r>
            <a:r>
              <a:rPr lang="en-GB" sz="2800" dirty="0">
                <a:latin typeface="Arial" panose="020B0604020202020204" pitchFamily="34" charset="0"/>
                <a:cs typeface="Arial" panose="020B0604020202020204" pitchFamily="34" charset="0"/>
              </a:rPr>
              <a:t> The selling pressure was wholly without precedent. It was coming from everywhere. The wires to other cities were jammed with frantic orders to sell. So were the cables, radio and telephones to Europe and the rest of the world. Buyers were few, sometimes wholly absent. Often the specialists stood baffled at their posts, sellers pressing around them and not a single buyer at any price</a:t>
            </a:r>
            <a:r>
              <a:rPr lang="en-GB" sz="2800" dirty="0" smtClean="0">
                <a:latin typeface="Arial" panose="020B0604020202020204" pitchFamily="34" charset="0"/>
                <a:cs typeface="Arial" panose="020B0604020202020204" pitchFamily="34" charset="0"/>
              </a:rPr>
              <a:t>.”</a:t>
            </a:r>
            <a:endParaRPr lang="en-GB" sz="28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42379252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621" y="103836"/>
            <a:ext cx="8911687" cy="1004665"/>
          </a:xfrm>
        </p:spPr>
        <p:txBody>
          <a:bodyPr/>
          <a:lstStyle/>
          <a:p>
            <a:pPr algn="ctr"/>
            <a:r>
              <a:rPr lang="en-GB" dirty="0" smtClean="0"/>
              <a:t>Crowds outside Wall Street </a:t>
            </a:r>
            <a:endParaRPr lang="en-GB" dirty="0"/>
          </a:p>
        </p:txBody>
      </p:sp>
      <p:pic>
        <p:nvPicPr>
          <p:cNvPr id="1026" name="Picture 2" descr="After the news of the Wall Street crash, a crowd of speculators, worried about the fall of their financial securities, have gathered in front of th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25" y="932507"/>
            <a:ext cx="10839449" cy="5925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5116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274" y="0"/>
            <a:ext cx="12318274" cy="888274"/>
          </a:xfrm>
        </p:spPr>
        <p:txBody>
          <a:bodyPr>
            <a:normAutofit fontScale="90000"/>
          </a:bodyPr>
          <a:lstStyle/>
          <a:p>
            <a:pPr algn="ctr"/>
            <a:r>
              <a:rPr lang="en-GB" sz="6000" dirty="0">
                <a:latin typeface="Arial" panose="020B0604020202020204" pitchFamily="34" charset="0"/>
                <a:cs typeface="Arial" panose="020B0604020202020204" pitchFamily="34" charset="0"/>
              </a:rPr>
              <a:t>The </a:t>
            </a:r>
            <a:r>
              <a:rPr lang="en-GB" sz="6000" dirty="0" smtClean="0">
                <a:latin typeface="Arial" panose="020B0604020202020204" pitchFamily="34" charset="0"/>
                <a:cs typeface="Arial" panose="020B0604020202020204" pitchFamily="34" charset="0"/>
              </a:rPr>
              <a:t>crisis </a:t>
            </a:r>
            <a:br>
              <a:rPr lang="en-GB" sz="6000" dirty="0" smtClean="0">
                <a:latin typeface="Arial" panose="020B0604020202020204" pitchFamily="34" charset="0"/>
                <a:cs typeface="Arial" panose="020B0604020202020204" pitchFamily="34" charset="0"/>
              </a:rPr>
            </a:br>
            <a:r>
              <a:rPr lang="en-GB" sz="2700" dirty="0" smtClean="0">
                <a:latin typeface="Arial" panose="020B0604020202020204" pitchFamily="34" charset="0"/>
                <a:cs typeface="Arial" panose="020B0604020202020204" pitchFamily="34" charset="0"/>
              </a:rPr>
              <a:t/>
            </a:r>
            <a:br>
              <a:rPr lang="en-GB" sz="2700" dirty="0" smtClean="0">
                <a:latin typeface="Arial" panose="020B0604020202020204" pitchFamily="34" charset="0"/>
                <a:cs typeface="Arial" panose="020B0604020202020204" pitchFamily="34" charset="0"/>
              </a:rPr>
            </a:br>
            <a:endParaRPr lang="en-GB" sz="27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038225" y="2179049"/>
            <a:ext cx="11358425" cy="4533900"/>
          </a:xfrm>
          <a:prstGeom prst="rect">
            <a:avLst/>
          </a:prstGeom>
        </p:spPr>
      </p:pic>
      <p:sp>
        <p:nvSpPr>
          <p:cNvPr id="5" name="TextBox 4"/>
          <p:cNvSpPr txBox="1"/>
          <p:nvPr/>
        </p:nvSpPr>
        <p:spPr>
          <a:xfrm>
            <a:off x="342900" y="2264773"/>
            <a:ext cx="704039" cy="461665"/>
          </a:xfrm>
          <a:prstGeom prst="rect">
            <a:avLst/>
          </a:prstGeom>
          <a:noFill/>
        </p:spPr>
        <p:txBody>
          <a:bodyPr wrap="none" rtlCol="0">
            <a:spAutoFit/>
          </a:bodyPr>
          <a:lstStyle/>
          <a:p>
            <a:r>
              <a:rPr lang="en-GB" sz="2400" b="1" dirty="0" smtClean="0"/>
              <a:t>400</a:t>
            </a:r>
            <a:endParaRPr lang="en-GB" sz="2400" b="1" dirty="0"/>
          </a:p>
        </p:txBody>
      </p:sp>
      <p:sp>
        <p:nvSpPr>
          <p:cNvPr id="6" name="TextBox 5"/>
          <p:cNvSpPr txBox="1"/>
          <p:nvPr/>
        </p:nvSpPr>
        <p:spPr>
          <a:xfrm>
            <a:off x="342900" y="3512548"/>
            <a:ext cx="704039" cy="461665"/>
          </a:xfrm>
          <a:prstGeom prst="rect">
            <a:avLst/>
          </a:prstGeom>
          <a:noFill/>
        </p:spPr>
        <p:txBody>
          <a:bodyPr wrap="none" rtlCol="0">
            <a:spAutoFit/>
          </a:bodyPr>
          <a:lstStyle/>
          <a:p>
            <a:r>
              <a:rPr lang="en-GB" sz="2400" b="1" dirty="0"/>
              <a:t>3</a:t>
            </a:r>
            <a:r>
              <a:rPr lang="en-GB" sz="2400" b="1" dirty="0" smtClean="0"/>
              <a:t>00</a:t>
            </a:r>
            <a:endParaRPr lang="en-GB" sz="2400" b="1" dirty="0"/>
          </a:p>
        </p:txBody>
      </p:sp>
      <p:sp>
        <p:nvSpPr>
          <p:cNvPr id="7" name="TextBox 6"/>
          <p:cNvSpPr txBox="1"/>
          <p:nvPr/>
        </p:nvSpPr>
        <p:spPr>
          <a:xfrm>
            <a:off x="323850" y="4626973"/>
            <a:ext cx="704039" cy="461665"/>
          </a:xfrm>
          <a:prstGeom prst="rect">
            <a:avLst/>
          </a:prstGeom>
          <a:noFill/>
        </p:spPr>
        <p:txBody>
          <a:bodyPr wrap="none" rtlCol="0">
            <a:spAutoFit/>
          </a:bodyPr>
          <a:lstStyle/>
          <a:p>
            <a:r>
              <a:rPr lang="en-GB" sz="2400" b="1" dirty="0" smtClean="0"/>
              <a:t>200</a:t>
            </a:r>
            <a:endParaRPr lang="en-GB" sz="2400" b="1" dirty="0"/>
          </a:p>
        </p:txBody>
      </p:sp>
      <p:sp>
        <p:nvSpPr>
          <p:cNvPr id="8" name="TextBox 7"/>
          <p:cNvSpPr txBox="1"/>
          <p:nvPr/>
        </p:nvSpPr>
        <p:spPr>
          <a:xfrm>
            <a:off x="314325" y="5998573"/>
            <a:ext cx="704039" cy="461665"/>
          </a:xfrm>
          <a:prstGeom prst="rect">
            <a:avLst/>
          </a:prstGeom>
          <a:noFill/>
        </p:spPr>
        <p:txBody>
          <a:bodyPr wrap="none" rtlCol="0">
            <a:spAutoFit/>
          </a:bodyPr>
          <a:lstStyle/>
          <a:p>
            <a:r>
              <a:rPr lang="en-GB" sz="2400" b="1" dirty="0" smtClean="0"/>
              <a:t>100</a:t>
            </a:r>
            <a:endParaRPr lang="en-GB" sz="2400" b="1" dirty="0"/>
          </a:p>
        </p:txBody>
      </p:sp>
      <p:sp>
        <p:nvSpPr>
          <p:cNvPr id="9" name="TextBox 8"/>
          <p:cNvSpPr txBox="1"/>
          <p:nvPr/>
        </p:nvSpPr>
        <p:spPr>
          <a:xfrm>
            <a:off x="3124200" y="1693273"/>
            <a:ext cx="6726521" cy="523220"/>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Dow Jones Index 1920-November 1932</a:t>
            </a:r>
            <a:endParaRPr lang="en-GB" sz="2800" dirty="0">
              <a:latin typeface="Arial" panose="020B0604020202020204" pitchFamily="34" charset="0"/>
              <a:cs typeface="Arial" panose="020B0604020202020204" pitchFamily="34" charset="0"/>
            </a:endParaRPr>
          </a:p>
        </p:txBody>
      </p:sp>
      <p:sp>
        <p:nvSpPr>
          <p:cNvPr id="3" name="Down Arrow 2"/>
          <p:cNvSpPr/>
          <p:nvPr/>
        </p:nvSpPr>
        <p:spPr>
          <a:xfrm rot="16200000">
            <a:off x="8684285" y="1463984"/>
            <a:ext cx="484743" cy="17626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6477918" y="2191098"/>
            <a:ext cx="1213794" cy="461665"/>
          </a:xfrm>
          <a:prstGeom prst="rect">
            <a:avLst/>
          </a:prstGeom>
          <a:noFill/>
        </p:spPr>
        <p:txBody>
          <a:bodyPr wrap="none" rtlCol="0">
            <a:spAutoFit/>
          </a:bodyPr>
          <a:lstStyle/>
          <a:p>
            <a:r>
              <a:rPr lang="en-GB" sz="2400" b="1" dirty="0" smtClean="0"/>
              <a:t>CRASH</a:t>
            </a:r>
            <a:endParaRPr lang="en-GB" sz="2400" b="1" dirty="0"/>
          </a:p>
        </p:txBody>
      </p:sp>
      <p:sp>
        <p:nvSpPr>
          <p:cNvPr id="11" name="Down Arrow 10"/>
          <p:cNvSpPr/>
          <p:nvPr/>
        </p:nvSpPr>
        <p:spPr>
          <a:xfrm rot="16200000">
            <a:off x="8851321" y="2119382"/>
            <a:ext cx="484743" cy="17626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6147621" y="2826508"/>
            <a:ext cx="1968809" cy="461665"/>
          </a:xfrm>
          <a:prstGeom prst="rect">
            <a:avLst/>
          </a:prstGeom>
          <a:noFill/>
        </p:spPr>
        <p:txBody>
          <a:bodyPr wrap="none" rtlCol="0">
            <a:spAutoFit/>
          </a:bodyPr>
          <a:lstStyle/>
          <a:p>
            <a:r>
              <a:rPr lang="en-GB" sz="2400" b="1" dirty="0" smtClean="0"/>
              <a:t>“BUY BACK”</a:t>
            </a:r>
            <a:endParaRPr lang="en-GB" sz="2400" b="1" dirty="0"/>
          </a:p>
        </p:txBody>
      </p:sp>
      <p:sp>
        <p:nvSpPr>
          <p:cNvPr id="13" name="TextBox 12"/>
          <p:cNvSpPr txBox="1"/>
          <p:nvPr/>
        </p:nvSpPr>
        <p:spPr>
          <a:xfrm>
            <a:off x="1894115" y="666206"/>
            <a:ext cx="9937336" cy="523220"/>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Banks and Financiers meet to “buy any stock” to save market</a:t>
            </a:r>
            <a:endParaRPr lang="en-GB" sz="2800" dirty="0">
              <a:latin typeface="Arial" panose="020B0604020202020204" pitchFamily="34" charset="0"/>
              <a:cs typeface="Arial" panose="020B0604020202020204" pitchFamily="34" charset="0"/>
            </a:endParaRPr>
          </a:p>
        </p:txBody>
      </p:sp>
      <p:sp>
        <p:nvSpPr>
          <p:cNvPr id="14" name="TextBox 13"/>
          <p:cNvSpPr txBox="1"/>
          <p:nvPr/>
        </p:nvSpPr>
        <p:spPr>
          <a:xfrm>
            <a:off x="2103120" y="1188720"/>
            <a:ext cx="10259540" cy="523220"/>
          </a:xfrm>
          <a:prstGeom prst="rect">
            <a:avLst/>
          </a:prstGeom>
          <a:noFill/>
        </p:spPr>
        <p:txBody>
          <a:bodyPr wrap="none" rtlCol="0">
            <a:spAutoFit/>
          </a:bodyPr>
          <a:lstStyle/>
          <a:p>
            <a:r>
              <a:rPr lang="en-GB" sz="2800" dirty="0">
                <a:latin typeface="Arial" panose="020B0604020202020204" pitchFamily="34" charset="0"/>
                <a:cs typeface="Arial" panose="020B0604020202020204" pitchFamily="34" charset="0"/>
              </a:rPr>
              <a:t>Stocks continue fall…82% decline by 1932..20 years to recover</a:t>
            </a:r>
          </a:p>
        </p:txBody>
      </p:sp>
    </p:spTree>
    <p:extLst>
      <p:ext uri="{BB962C8B-B14F-4D97-AF65-F5344CB8AC3E}">
        <p14:creationId xmlns:p14="http://schemas.microsoft.com/office/powerpoint/2010/main" val="356890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9" grpId="0"/>
      <p:bldP spid="3" grpId="0" animBg="1"/>
      <p:bldP spid="10" grpId="0"/>
      <p:bldP spid="11" grpId="0" animBg="1"/>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7624" y="97786"/>
            <a:ext cx="10494962" cy="1280890"/>
          </a:xfrm>
        </p:spPr>
        <p:txBody>
          <a:bodyPr/>
          <a:lstStyle/>
          <a:p>
            <a:r>
              <a:rPr lang="en-GB" dirty="0" smtClean="0"/>
              <a:t>First impact: the Margin traders</a:t>
            </a:r>
            <a:br>
              <a:rPr lang="en-GB" dirty="0" smtClean="0"/>
            </a:br>
            <a:r>
              <a:rPr lang="en-GB" dirty="0" smtClean="0"/>
              <a:t>….$7Bn (loaned out….cleaned out</a:t>
            </a:r>
            <a:endParaRPr lang="en-GB" dirty="0"/>
          </a:p>
        </p:txBody>
      </p:sp>
      <p:pic>
        <p:nvPicPr>
          <p:cNvPr id="5" name="Picture 4"/>
          <p:cNvPicPr>
            <a:picLocks noChangeAspect="1"/>
          </p:cNvPicPr>
          <p:nvPr/>
        </p:nvPicPr>
        <p:blipFill>
          <a:blip r:embed="rId2"/>
          <a:stretch>
            <a:fillRect/>
          </a:stretch>
        </p:blipFill>
        <p:spPr>
          <a:xfrm>
            <a:off x="209550" y="1304925"/>
            <a:ext cx="11887200" cy="5419444"/>
          </a:xfrm>
          <a:prstGeom prst="rect">
            <a:avLst/>
          </a:prstGeom>
        </p:spPr>
      </p:pic>
    </p:spTree>
    <p:extLst>
      <p:ext uri="{BB962C8B-B14F-4D97-AF65-F5344CB8AC3E}">
        <p14:creationId xmlns:p14="http://schemas.microsoft.com/office/powerpoint/2010/main" val="33384289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4200" y="328835"/>
            <a:ext cx="8911687" cy="1280890"/>
          </a:xfrm>
        </p:spPr>
        <p:txBody>
          <a:bodyPr/>
          <a:lstStyle/>
          <a:p>
            <a:pPr algn="ctr"/>
            <a:r>
              <a:rPr lang="en-GB" dirty="0" smtClean="0"/>
              <a:t>Then the Banking System collapsed</a:t>
            </a:r>
            <a:endParaRPr lang="en-GB" dirty="0"/>
          </a:p>
        </p:txBody>
      </p:sp>
      <p:sp>
        <p:nvSpPr>
          <p:cNvPr id="3" name="Content Placeholder 2"/>
          <p:cNvSpPr>
            <a:spLocks noGrp="1"/>
          </p:cNvSpPr>
          <p:nvPr>
            <p:ph idx="1"/>
          </p:nvPr>
        </p:nvSpPr>
        <p:spPr>
          <a:xfrm>
            <a:off x="1136469" y="1253766"/>
            <a:ext cx="11186426" cy="5604234"/>
          </a:xfrm>
        </p:spPr>
        <p:txBody>
          <a:bodyPr>
            <a:normAutofit/>
          </a:bodyPr>
          <a:lstStyle/>
          <a:p>
            <a:r>
              <a:rPr lang="en-GB" sz="2800" dirty="0" smtClean="0">
                <a:latin typeface="Arial" panose="020B0604020202020204" pitchFamily="34" charset="0"/>
                <a:cs typeface="Arial" panose="020B0604020202020204" pitchFamily="34" charset="0"/>
              </a:rPr>
              <a:t>System unstable</a:t>
            </a:r>
          </a:p>
          <a:p>
            <a:pPr lvl="1"/>
            <a:r>
              <a:rPr lang="en-GB" sz="2800" dirty="0" smtClean="0">
                <a:latin typeface="Arial" panose="020B0604020202020204" pitchFamily="34" charset="0"/>
                <a:cs typeface="Arial" panose="020B0604020202020204" pitchFamily="34" charset="0"/>
              </a:rPr>
              <a:t>30,000 banks in US…independent, unsupervised, </a:t>
            </a:r>
          </a:p>
          <a:p>
            <a:pPr lvl="1"/>
            <a:r>
              <a:rPr lang="en-GB" sz="2800" dirty="0" smtClean="0">
                <a:latin typeface="Arial" panose="020B0604020202020204" pitchFamily="34" charset="0"/>
                <a:cs typeface="Arial" panose="020B0604020202020204" pitchFamily="34" charset="0"/>
              </a:rPr>
              <a:t>Overstated ‘reserve accounting’ (cheques assets for both lending bank and financing institution!)</a:t>
            </a:r>
            <a:endParaRPr lang="en-GB" sz="2800" dirty="0">
              <a:latin typeface="Arial" panose="020B0604020202020204" pitchFamily="34" charset="0"/>
              <a:cs typeface="Arial" panose="020B0604020202020204" pitchFamily="34" charset="0"/>
            </a:endParaRPr>
          </a:p>
          <a:p>
            <a:endParaRPr lang="en-GB" sz="2000" dirty="0" smtClean="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Federal Reserve </a:t>
            </a:r>
            <a:r>
              <a:rPr lang="en-GB" sz="2800" dirty="0" smtClean="0">
                <a:latin typeface="Arial" panose="020B0604020202020204" pitchFamily="34" charset="0"/>
                <a:cs typeface="Arial" panose="020B0604020202020204" pitchFamily="34" charset="0"/>
              </a:rPr>
              <a:t>Response “new”, slow, </a:t>
            </a:r>
            <a:r>
              <a:rPr lang="en-GB" sz="2800" dirty="0">
                <a:latin typeface="Arial" panose="020B0604020202020204" pitchFamily="34" charset="0"/>
                <a:cs typeface="Arial" panose="020B0604020202020204" pitchFamily="34" charset="0"/>
              </a:rPr>
              <a:t>wrong, ineffective</a:t>
            </a:r>
          </a:p>
          <a:p>
            <a:pPr lvl="1"/>
            <a:r>
              <a:rPr lang="en-GB" sz="2800" dirty="0">
                <a:latin typeface="Arial" panose="020B0604020202020204" pitchFamily="34" charset="0"/>
                <a:cs typeface="Arial" panose="020B0604020202020204" pitchFamily="34" charset="0"/>
              </a:rPr>
              <a:t>Decisions require consensus from each district</a:t>
            </a:r>
          </a:p>
          <a:p>
            <a:pPr lvl="1"/>
            <a:r>
              <a:rPr lang="en-GB" sz="2800" dirty="0" smtClean="0">
                <a:latin typeface="Arial" panose="020B0604020202020204" pitchFamily="34" charset="0"/>
                <a:cs typeface="Arial" panose="020B0604020202020204" pitchFamily="34" charset="0"/>
              </a:rPr>
              <a:t>“Real Bills” </a:t>
            </a:r>
            <a:r>
              <a:rPr lang="en-GB" sz="2800" dirty="0">
                <a:latin typeface="Arial" panose="020B0604020202020204" pitchFamily="34" charset="0"/>
                <a:cs typeface="Arial" panose="020B0604020202020204" pitchFamily="34" charset="0"/>
              </a:rPr>
              <a:t>doctrine…lend only to </a:t>
            </a:r>
            <a:r>
              <a:rPr lang="en-GB" sz="2800" dirty="0" smtClean="0">
                <a:latin typeface="Arial" panose="020B0604020202020204" pitchFamily="34" charset="0"/>
                <a:cs typeface="Arial" panose="020B0604020202020204" pitchFamily="34" charset="0"/>
              </a:rPr>
              <a:t>solvent/ avoid ..”</a:t>
            </a:r>
            <a:r>
              <a:rPr lang="en-GB" sz="2800" dirty="0">
                <a:latin typeface="Arial" panose="020B0604020202020204" pitchFamily="34" charset="0"/>
                <a:cs typeface="Arial" panose="020B0604020202020204" pitchFamily="34" charset="0"/>
              </a:rPr>
              <a:t>moral hazard” </a:t>
            </a:r>
            <a:r>
              <a:rPr lang="en-GB" sz="2800" dirty="0" smtClean="0">
                <a:latin typeface="Arial" panose="020B0604020202020204" pitchFamily="34" charset="0"/>
                <a:cs typeface="Arial" panose="020B0604020202020204" pitchFamily="34" charset="0"/>
              </a:rPr>
              <a:t>No </a:t>
            </a:r>
            <a:r>
              <a:rPr lang="en-GB" sz="2800" dirty="0">
                <a:latin typeface="Arial" panose="020B0604020202020204" pitchFamily="34" charset="0"/>
                <a:cs typeface="Arial" panose="020B0604020202020204" pitchFamily="34" charset="0"/>
              </a:rPr>
              <a:t>“banker of last resort”…no deposit insurance</a:t>
            </a:r>
          </a:p>
          <a:p>
            <a:pPr lvl="1"/>
            <a:endParaRPr lang="en-GB" sz="2000" dirty="0" smtClean="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Loans to margin traders unrecoverable, balance sheet liquidated </a:t>
            </a:r>
          </a:p>
          <a:p>
            <a:endParaRPr lang="en-GB" sz="2000" dirty="0" smtClean="0">
              <a:latin typeface="Arial" panose="020B0604020202020204" pitchFamily="34" charset="0"/>
              <a:cs typeface="Arial" panose="020B0604020202020204" pitchFamily="34" charset="0"/>
            </a:endParaRPr>
          </a:p>
          <a:p>
            <a:pPr marL="0" indent="0">
              <a:buNone/>
            </a:pP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469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7700" y="271685"/>
            <a:ext cx="8911687" cy="1280890"/>
          </a:xfrm>
        </p:spPr>
        <p:txBody>
          <a:bodyPr/>
          <a:lstStyle/>
          <a:p>
            <a:pPr algn="ctr"/>
            <a:r>
              <a:rPr lang="en-GB" dirty="0" smtClean="0"/>
              <a:t>Next….the banks</a:t>
            </a:r>
            <a:endParaRPr lang="en-GB" dirty="0"/>
          </a:p>
        </p:txBody>
      </p:sp>
      <p:pic>
        <p:nvPicPr>
          <p:cNvPr id="4" name="Picture 3"/>
          <p:cNvPicPr>
            <a:picLocks noChangeAspect="1"/>
          </p:cNvPicPr>
          <p:nvPr/>
        </p:nvPicPr>
        <p:blipFill>
          <a:blip r:embed="rId2"/>
          <a:stretch>
            <a:fillRect/>
          </a:stretch>
        </p:blipFill>
        <p:spPr>
          <a:xfrm>
            <a:off x="252412" y="1695450"/>
            <a:ext cx="7462838" cy="5095876"/>
          </a:xfrm>
          <a:prstGeom prst="rect">
            <a:avLst/>
          </a:prstGeom>
        </p:spPr>
      </p:pic>
      <p:sp>
        <p:nvSpPr>
          <p:cNvPr id="8" name="TextBox 7"/>
          <p:cNvSpPr txBox="1"/>
          <p:nvPr/>
        </p:nvSpPr>
        <p:spPr>
          <a:xfrm>
            <a:off x="7589520" y="2176872"/>
            <a:ext cx="4602480" cy="1815882"/>
          </a:xfrm>
          <a:prstGeom prst="rect">
            <a:avLst/>
          </a:prstGeom>
          <a:noFill/>
        </p:spPr>
        <p:txBody>
          <a:bodyPr wrap="square" rtlCol="0">
            <a:spAutoFit/>
          </a:bodyPr>
          <a:lstStyle/>
          <a:p>
            <a:r>
              <a:rPr lang="en-GB" sz="2800" dirty="0" smtClean="0">
                <a:latin typeface="Arial" panose="020B0604020202020204" pitchFamily="34" charset="0"/>
                <a:cs typeface="Arial" panose="020B0604020202020204" pitchFamily="34" charset="0"/>
              </a:rPr>
              <a:t>Depositors rush to get cash</a:t>
            </a:r>
          </a:p>
          <a:p>
            <a:r>
              <a:rPr lang="en-GB" sz="2800" dirty="0" smtClean="0">
                <a:latin typeface="Arial" panose="020B0604020202020204" pitchFamily="34" charset="0"/>
                <a:cs typeface="Arial" panose="020B0604020202020204" pitchFamily="34" charset="0"/>
              </a:rPr>
              <a:t>…30% banks fail by 1933</a:t>
            </a:r>
          </a:p>
          <a:p>
            <a:r>
              <a:rPr lang="en-GB" sz="2800" dirty="0" smtClean="0">
                <a:latin typeface="Arial" panose="020B0604020202020204" pitchFamily="34" charset="0"/>
                <a:cs typeface="Arial" panose="020B0604020202020204" pitchFamily="34" charset="0"/>
              </a:rPr>
              <a:t>….20% loss in national savings</a:t>
            </a:r>
            <a:endParaRPr lang="en-GB" sz="2800" dirty="0">
              <a:latin typeface="Arial" panose="020B0604020202020204" pitchFamily="34" charset="0"/>
              <a:cs typeface="Arial" panose="020B0604020202020204" pitchFamily="34" charset="0"/>
            </a:endParaRPr>
          </a:p>
        </p:txBody>
      </p:sp>
      <p:sp>
        <p:nvSpPr>
          <p:cNvPr id="9" name="TextBox 8"/>
          <p:cNvSpPr txBox="1"/>
          <p:nvPr/>
        </p:nvSpPr>
        <p:spPr>
          <a:xfrm>
            <a:off x="7794642" y="4832170"/>
            <a:ext cx="4397358" cy="1384995"/>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en-GB" sz="2800" dirty="0" smtClean="0"/>
              <a:t>Credit Money/ loans called</a:t>
            </a:r>
          </a:p>
          <a:p>
            <a:r>
              <a:rPr lang="en-GB" sz="2800" dirty="0" smtClean="0"/>
              <a:t> …money supply shrinks by 30% within two years</a:t>
            </a:r>
            <a:endParaRPr lang="en-GB" sz="2800" dirty="0"/>
          </a:p>
        </p:txBody>
      </p:sp>
      <p:sp>
        <p:nvSpPr>
          <p:cNvPr id="3" name="Rectangle 2"/>
          <p:cNvSpPr/>
          <p:nvPr/>
        </p:nvSpPr>
        <p:spPr>
          <a:xfrm>
            <a:off x="2378426" y="1028865"/>
            <a:ext cx="5697201" cy="584775"/>
          </a:xfrm>
          <a:prstGeom prst="rect">
            <a:avLst/>
          </a:prstGeom>
        </p:spPr>
        <p:txBody>
          <a:bodyPr wrap="none">
            <a:spAutoFit/>
          </a:bodyPr>
          <a:lstStyle/>
          <a:p>
            <a:r>
              <a:rPr lang="en-GB" sz="3200" dirty="0">
                <a:latin typeface="Arial" panose="020B0604020202020204" pitchFamily="34" charset="0"/>
                <a:cs typeface="Arial" panose="020B0604020202020204" pitchFamily="34" charset="0"/>
              </a:rPr>
              <a:t>Bank Failures USA 1920-1932</a:t>
            </a:r>
          </a:p>
        </p:txBody>
      </p:sp>
    </p:spTree>
    <p:extLst>
      <p:ext uri="{BB962C8B-B14F-4D97-AF65-F5344CB8AC3E}">
        <p14:creationId xmlns:p14="http://schemas.microsoft.com/office/powerpoint/2010/main" val="78479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7098" y="194669"/>
            <a:ext cx="10266090" cy="1280890"/>
          </a:xfrm>
        </p:spPr>
        <p:txBody>
          <a:bodyPr/>
          <a:lstStyle/>
          <a:p>
            <a:r>
              <a:rPr lang="en-GB" dirty="0" smtClean="0"/>
              <a:t>Recovering deposits (or not)..calm inside?</a:t>
            </a:r>
            <a:endParaRPr lang="en-GB" dirty="0"/>
          </a:p>
        </p:txBody>
      </p:sp>
      <p:pic>
        <p:nvPicPr>
          <p:cNvPr id="4" name="Picture 3"/>
          <p:cNvPicPr>
            <a:picLocks noChangeAspect="1"/>
          </p:cNvPicPr>
          <p:nvPr/>
        </p:nvPicPr>
        <p:blipFill>
          <a:blip r:embed="rId2"/>
          <a:stretch>
            <a:fillRect/>
          </a:stretch>
        </p:blipFill>
        <p:spPr>
          <a:xfrm>
            <a:off x="285750" y="1045029"/>
            <a:ext cx="12020550" cy="6070146"/>
          </a:xfrm>
          <a:prstGeom prst="rect">
            <a:avLst/>
          </a:prstGeom>
        </p:spPr>
      </p:pic>
    </p:spTree>
    <p:extLst>
      <p:ext uri="{BB962C8B-B14F-4D97-AF65-F5344CB8AC3E}">
        <p14:creationId xmlns:p14="http://schemas.microsoft.com/office/powerpoint/2010/main" val="5957941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32294" y="967263"/>
            <a:ext cx="10151165" cy="1150212"/>
          </a:xfrm>
        </p:spPr>
        <p:txBody>
          <a:bodyPr/>
          <a:lstStyle/>
          <a:p>
            <a:pPr algn="ctr"/>
            <a:r>
              <a:rPr lang="en-GB" dirty="0" smtClean="0"/>
              <a:t>American History </a:t>
            </a:r>
            <a:endParaRPr lang="en-GB" dirty="0"/>
          </a:p>
        </p:txBody>
      </p:sp>
      <p:sp>
        <p:nvSpPr>
          <p:cNvPr id="4" name="Subtitle 3"/>
          <p:cNvSpPr>
            <a:spLocks noGrp="1"/>
          </p:cNvSpPr>
          <p:nvPr>
            <p:ph type="subTitle" idx="1"/>
          </p:nvPr>
        </p:nvSpPr>
        <p:spPr>
          <a:xfrm>
            <a:off x="675172" y="3129014"/>
            <a:ext cx="11278703" cy="1126283"/>
          </a:xfrm>
        </p:spPr>
        <p:txBody>
          <a:bodyPr>
            <a:normAutofit/>
          </a:bodyPr>
          <a:lstStyle/>
          <a:p>
            <a:pPr algn="ctr"/>
            <a:r>
              <a:rPr lang="en-GB" sz="3200" smtClean="0">
                <a:latin typeface="Arial" panose="020B0604020202020204" pitchFamily="34" charset="0"/>
                <a:cs typeface="Arial" panose="020B0604020202020204" pitchFamily="34" charset="0"/>
              </a:rPr>
              <a:t>Talk </a:t>
            </a:r>
            <a:r>
              <a:rPr lang="en-GB" sz="3200" smtClean="0">
                <a:latin typeface="Arial" panose="020B0604020202020204" pitchFamily="34" charset="0"/>
                <a:cs typeface="Arial" panose="020B0604020202020204" pitchFamily="34" charset="0"/>
              </a:rPr>
              <a:t>29: </a:t>
            </a:r>
            <a:r>
              <a:rPr lang="en-GB" sz="3200" dirty="0" smtClean="0">
                <a:latin typeface="Arial" panose="020B0604020202020204" pitchFamily="34" charset="0"/>
                <a:cs typeface="Arial" panose="020B0604020202020204" pitchFamily="34" charset="0"/>
              </a:rPr>
              <a:t>Great Depression and New Deal (1929-1938)</a:t>
            </a:r>
          </a:p>
          <a:p>
            <a:endParaRPr lang="en-GB" sz="3200" dirty="0">
              <a:latin typeface="Arial" panose="020B0604020202020204" pitchFamily="34" charset="0"/>
              <a:cs typeface="Arial" panose="020B0604020202020204" pitchFamily="34" charset="0"/>
            </a:endParaRPr>
          </a:p>
        </p:txBody>
      </p:sp>
      <p:sp>
        <p:nvSpPr>
          <p:cNvPr id="3" name="TextBox 2"/>
          <p:cNvSpPr txBox="1"/>
          <p:nvPr/>
        </p:nvSpPr>
        <p:spPr>
          <a:xfrm>
            <a:off x="11151909" y="443060"/>
            <a:ext cx="312906" cy="369332"/>
          </a:xfrm>
          <a:prstGeom prst="rect">
            <a:avLst/>
          </a:prstGeom>
          <a:noFill/>
        </p:spPr>
        <p:txBody>
          <a:bodyPr wrap="none" rtlCol="0">
            <a:spAutoFit/>
          </a:bodyPr>
          <a:lstStyle/>
          <a:p>
            <a:r>
              <a:rPr lang="en-GB" dirty="0" smtClean="0"/>
              <a:t>1</a:t>
            </a:r>
            <a:endParaRPr lang="en-GB" dirty="0"/>
          </a:p>
        </p:txBody>
      </p:sp>
    </p:spTree>
    <p:extLst>
      <p:ext uri="{BB962C8B-B14F-4D97-AF65-F5344CB8AC3E}">
        <p14:creationId xmlns:p14="http://schemas.microsoft.com/office/powerpoint/2010/main" val="17408953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4725" y="71660"/>
            <a:ext cx="8911687" cy="699865"/>
          </a:xfrm>
        </p:spPr>
        <p:txBody>
          <a:bodyPr/>
          <a:lstStyle/>
          <a:p>
            <a:pPr algn="ctr"/>
            <a:r>
              <a:rPr lang="en-GB" dirty="0" smtClean="0"/>
              <a:t>Bank </a:t>
            </a:r>
            <a:r>
              <a:rPr lang="en-GB" dirty="0" err="1" smtClean="0"/>
              <a:t>Runs..outside</a:t>
            </a:r>
            <a:r>
              <a:rPr lang="en-GB" dirty="0" smtClean="0"/>
              <a:t> it is not calm</a:t>
            </a:r>
            <a:endParaRPr lang="en-GB" dirty="0"/>
          </a:p>
        </p:txBody>
      </p:sp>
      <p:pic>
        <p:nvPicPr>
          <p:cNvPr id="4" name="Picture 3"/>
          <p:cNvPicPr>
            <a:picLocks noChangeAspect="1"/>
          </p:cNvPicPr>
          <p:nvPr/>
        </p:nvPicPr>
        <p:blipFill>
          <a:blip r:embed="rId2"/>
          <a:stretch>
            <a:fillRect/>
          </a:stretch>
        </p:blipFill>
        <p:spPr>
          <a:xfrm>
            <a:off x="123825" y="744583"/>
            <a:ext cx="12068175" cy="6480129"/>
          </a:xfrm>
          <a:prstGeom prst="rect">
            <a:avLst/>
          </a:prstGeom>
        </p:spPr>
      </p:pic>
    </p:spTree>
    <p:extLst>
      <p:ext uri="{BB962C8B-B14F-4D97-AF65-F5344CB8AC3E}">
        <p14:creationId xmlns:p14="http://schemas.microsoft.com/office/powerpoint/2010/main" val="1275601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Next…”real economy contracts</a:t>
            </a:r>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3720581936"/>
              </p:ext>
            </p:extLst>
          </p:nvPr>
        </p:nvGraphicFramePr>
        <p:xfrm>
          <a:off x="1673783" y="2997722"/>
          <a:ext cx="8128000" cy="3068722"/>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450582431"/>
                    </a:ext>
                  </a:extLst>
                </a:gridCol>
                <a:gridCol w="2032000">
                  <a:extLst>
                    <a:ext uri="{9D8B030D-6E8A-4147-A177-3AD203B41FA5}">
                      <a16:colId xmlns:a16="http://schemas.microsoft.com/office/drawing/2014/main" val="3695148919"/>
                    </a:ext>
                  </a:extLst>
                </a:gridCol>
                <a:gridCol w="2032000">
                  <a:extLst>
                    <a:ext uri="{9D8B030D-6E8A-4147-A177-3AD203B41FA5}">
                      <a16:colId xmlns:a16="http://schemas.microsoft.com/office/drawing/2014/main" val="82300783"/>
                    </a:ext>
                  </a:extLst>
                </a:gridCol>
                <a:gridCol w="2032000">
                  <a:extLst>
                    <a:ext uri="{9D8B030D-6E8A-4147-A177-3AD203B41FA5}">
                      <a16:colId xmlns:a16="http://schemas.microsoft.com/office/drawing/2014/main" val="1749380856"/>
                    </a:ext>
                  </a:extLst>
                </a:gridCol>
              </a:tblGrid>
              <a:tr h="477922">
                <a:tc>
                  <a:txBody>
                    <a:bodyPr/>
                    <a:lstStyle/>
                    <a:p>
                      <a:endParaRPr lang="en-GB" dirty="0"/>
                    </a:p>
                  </a:txBody>
                  <a:tcPr/>
                </a:tc>
                <a:tc>
                  <a:txBody>
                    <a:bodyPr/>
                    <a:lstStyle/>
                    <a:p>
                      <a:r>
                        <a:rPr lang="en-GB" dirty="0" smtClean="0"/>
                        <a:t>GDP per capita</a:t>
                      </a:r>
                      <a:endParaRPr lang="en-GB" dirty="0"/>
                    </a:p>
                  </a:txBody>
                  <a:tcPr/>
                </a:tc>
                <a:tc>
                  <a:txBody>
                    <a:bodyPr/>
                    <a:lstStyle/>
                    <a:p>
                      <a:r>
                        <a:rPr lang="en-GB" dirty="0" smtClean="0"/>
                        <a:t>Prices</a:t>
                      </a:r>
                      <a:endParaRPr lang="en-GB" dirty="0"/>
                    </a:p>
                  </a:txBody>
                  <a:tcPr/>
                </a:tc>
                <a:tc>
                  <a:txBody>
                    <a:bodyPr/>
                    <a:lstStyle/>
                    <a:p>
                      <a:r>
                        <a:rPr lang="en-GB" dirty="0" smtClean="0"/>
                        <a:t>Unemployment</a:t>
                      </a:r>
                      <a:endParaRPr lang="en-GB" dirty="0"/>
                    </a:p>
                  </a:txBody>
                  <a:tcPr/>
                </a:tc>
                <a:extLst>
                  <a:ext uri="{0D108BD9-81ED-4DB2-BD59-A6C34878D82A}">
                    <a16:rowId xmlns:a16="http://schemas.microsoft.com/office/drawing/2014/main" val="1495617987"/>
                  </a:ext>
                </a:extLst>
              </a:tr>
              <a:tr h="470024">
                <a:tc>
                  <a:txBody>
                    <a:bodyPr/>
                    <a:lstStyle/>
                    <a:p>
                      <a:pPr algn="ctr"/>
                      <a:r>
                        <a:rPr lang="en-GB" sz="2800" dirty="0" smtClean="0">
                          <a:latin typeface="Arial" panose="020B0604020202020204" pitchFamily="34" charset="0"/>
                          <a:cs typeface="Arial" panose="020B0604020202020204" pitchFamily="34" charset="0"/>
                        </a:rPr>
                        <a:t>1929</a:t>
                      </a:r>
                      <a:endParaRPr lang="en-GB" sz="2800" dirty="0">
                        <a:latin typeface="Arial" panose="020B0604020202020204" pitchFamily="34" charset="0"/>
                        <a:cs typeface="Arial" panose="020B0604020202020204" pitchFamily="34" charset="0"/>
                      </a:endParaRPr>
                    </a:p>
                  </a:txBody>
                  <a:tcPr/>
                </a:tc>
                <a:tc>
                  <a:txBody>
                    <a:bodyPr/>
                    <a:lstStyle/>
                    <a:p>
                      <a:pPr algn="ctr"/>
                      <a:r>
                        <a:rPr lang="en-GB" sz="2800" dirty="0" smtClean="0">
                          <a:latin typeface="Arial" panose="020B0604020202020204" pitchFamily="34" charset="0"/>
                          <a:cs typeface="Arial" panose="020B0604020202020204" pitchFamily="34" charset="0"/>
                        </a:rPr>
                        <a:t>$7,500</a:t>
                      </a:r>
                      <a:endParaRPr lang="en-GB" sz="2800" dirty="0">
                        <a:latin typeface="Arial" panose="020B0604020202020204" pitchFamily="34" charset="0"/>
                        <a:cs typeface="Arial" panose="020B0604020202020204" pitchFamily="34" charset="0"/>
                      </a:endParaRPr>
                    </a:p>
                  </a:txBody>
                  <a:tcPr/>
                </a:tc>
                <a:tc>
                  <a:txBody>
                    <a:bodyPr/>
                    <a:lstStyle/>
                    <a:p>
                      <a:pPr algn="ctr"/>
                      <a:r>
                        <a:rPr lang="en-GB" sz="2800" dirty="0" smtClean="0">
                          <a:latin typeface="Arial" panose="020B0604020202020204" pitchFamily="34" charset="0"/>
                          <a:cs typeface="Arial" panose="020B0604020202020204" pitchFamily="34" charset="0"/>
                        </a:rPr>
                        <a:t>+ 2%</a:t>
                      </a:r>
                      <a:endParaRPr lang="en-GB" sz="2800" dirty="0">
                        <a:latin typeface="Arial" panose="020B0604020202020204" pitchFamily="34" charset="0"/>
                        <a:cs typeface="Arial" panose="020B0604020202020204" pitchFamily="34" charset="0"/>
                      </a:endParaRPr>
                    </a:p>
                  </a:txBody>
                  <a:tcPr/>
                </a:tc>
                <a:tc>
                  <a:txBody>
                    <a:bodyPr/>
                    <a:lstStyle/>
                    <a:p>
                      <a:pPr algn="ctr"/>
                      <a:r>
                        <a:rPr lang="en-GB" sz="2800" dirty="0" smtClean="0">
                          <a:latin typeface="Arial" panose="020B0604020202020204" pitchFamily="34" charset="0"/>
                          <a:cs typeface="Arial" panose="020B0604020202020204" pitchFamily="34" charset="0"/>
                        </a:rPr>
                        <a:t>3%</a:t>
                      </a:r>
                      <a:endParaRPr lang="en-GB"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31986814"/>
                  </a:ext>
                </a:extLst>
              </a:tr>
              <a:tr h="470024">
                <a:tc>
                  <a:txBody>
                    <a:bodyPr/>
                    <a:lstStyle/>
                    <a:p>
                      <a:pPr algn="ctr"/>
                      <a:r>
                        <a:rPr lang="en-GB" sz="2800" dirty="0" smtClean="0">
                          <a:latin typeface="Arial" panose="020B0604020202020204" pitchFamily="34" charset="0"/>
                          <a:cs typeface="Arial" panose="020B0604020202020204" pitchFamily="34" charset="0"/>
                        </a:rPr>
                        <a:t>1930</a:t>
                      </a:r>
                      <a:endParaRPr lang="en-GB" sz="2800" dirty="0">
                        <a:latin typeface="Arial" panose="020B0604020202020204" pitchFamily="34" charset="0"/>
                        <a:cs typeface="Arial" panose="020B0604020202020204" pitchFamily="34" charset="0"/>
                      </a:endParaRPr>
                    </a:p>
                  </a:txBody>
                  <a:tcPr/>
                </a:tc>
                <a:tc>
                  <a:txBody>
                    <a:bodyPr/>
                    <a:lstStyle/>
                    <a:p>
                      <a:pPr algn="ctr"/>
                      <a:r>
                        <a:rPr lang="en-GB" sz="2800" dirty="0" smtClean="0">
                          <a:latin typeface="Arial" panose="020B0604020202020204" pitchFamily="34" charset="0"/>
                          <a:cs typeface="Arial" panose="020B0604020202020204" pitchFamily="34" charset="0"/>
                        </a:rPr>
                        <a:t>$6,300</a:t>
                      </a:r>
                      <a:endParaRPr lang="en-GB" sz="2800" dirty="0">
                        <a:latin typeface="Arial" panose="020B0604020202020204" pitchFamily="34" charset="0"/>
                        <a:cs typeface="Arial" panose="020B0604020202020204" pitchFamily="34" charset="0"/>
                      </a:endParaRPr>
                    </a:p>
                  </a:txBody>
                  <a:tcPr/>
                </a:tc>
                <a:tc>
                  <a:txBody>
                    <a:bodyPr/>
                    <a:lstStyle/>
                    <a:p>
                      <a:pPr algn="ctr"/>
                      <a:r>
                        <a:rPr lang="en-GB" sz="2800" dirty="0" smtClean="0">
                          <a:latin typeface="Arial" panose="020B0604020202020204" pitchFamily="34" charset="0"/>
                          <a:cs typeface="Arial" panose="020B0604020202020204" pitchFamily="34" charset="0"/>
                        </a:rPr>
                        <a:t>0%</a:t>
                      </a:r>
                      <a:endParaRPr lang="en-GB" sz="2800" dirty="0">
                        <a:latin typeface="Arial" panose="020B0604020202020204" pitchFamily="34" charset="0"/>
                        <a:cs typeface="Arial" panose="020B0604020202020204" pitchFamily="34" charset="0"/>
                      </a:endParaRPr>
                    </a:p>
                  </a:txBody>
                  <a:tcPr/>
                </a:tc>
                <a:tc>
                  <a:txBody>
                    <a:bodyPr/>
                    <a:lstStyle/>
                    <a:p>
                      <a:pPr algn="ctr"/>
                      <a:r>
                        <a:rPr lang="en-GB" sz="2800" dirty="0" smtClean="0">
                          <a:latin typeface="Arial" panose="020B0604020202020204" pitchFamily="34" charset="0"/>
                          <a:cs typeface="Arial" panose="020B0604020202020204" pitchFamily="34" charset="0"/>
                        </a:rPr>
                        <a:t>10%</a:t>
                      </a:r>
                      <a:endParaRPr lang="en-GB"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9200619"/>
                  </a:ext>
                </a:extLst>
              </a:tr>
              <a:tr h="470024">
                <a:tc>
                  <a:txBody>
                    <a:bodyPr/>
                    <a:lstStyle/>
                    <a:p>
                      <a:pPr algn="ctr"/>
                      <a:r>
                        <a:rPr lang="en-GB" sz="2800" dirty="0" smtClean="0">
                          <a:latin typeface="Arial" panose="020B0604020202020204" pitchFamily="34" charset="0"/>
                          <a:cs typeface="Arial" panose="020B0604020202020204" pitchFamily="34" charset="0"/>
                        </a:rPr>
                        <a:t>1931</a:t>
                      </a:r>
                      <a:endParaRPr lang="en-GB" sz="2800" dirty="0">
                        <a:latin typeface="Arial" panose="020B0604020202020204" pitchFamily="34" charset="0"/>
                        <a:cs typeface="Arial" panose="020B0604020202020204" pitchFamily="34" charset="0"/>
                      </a:endParaRPr>
                    </a:p>
                  </a:txBody>
                  <a:tcPr/>
                </a:tc>
                <a:tc>
                  <a:txBody>
                    <a:bodyPr/>
                    <a:lstStyle/>
                    <a:p>
                      <a:pPr algn="ctr"/>
                      <a:r>
                        <a:rPr lang="en-GB" sz="2800" dirty="0" smtClean="0">
                          <a:latin typeface="Arial" panose="020B0604020202020204" pitchFamily="34" charset="0"/>
                          <a:cs typeface="Arial" panose="020B0604020202020204" pitchFamily="34" charset="0"/>
                        </a:rPr>
                        <a:t>$6,000</a:t>
                      </a:r>
                      <a:endParaRPr lang="en-GB" sz="2800" dirty="0">
                        <a:latin typeface="Arial" panose="020B0604020202020204" pitchFamily="34" charset="0"/>
                        <a:cs typeface="Arial" panose="020B0604020202020204" pitchFamily="34" charset="0"/>
                      </a:endParaRPr>
                    </a:p>
                  </a:txBody>
                  <a:tcPr/>
                </a:tc>
                <a:tc>
                  <a:txBody>
                    <a:bodyPr/>
                    <a:lstStyle/>
                    <a:p>
                      <a:pPr algn="ctr"/>
                      <a:r>
                        <a:rPr lang="en-GB" sz="2800" dirty="0" smtClean="0">
                          <a:latin typeface="Arial" panose="020B0604020202020204" pitchFamily="34" charset="0"/>
                          <a:cs typeface="Arial" panose="020B0604020202020204" pitchFamily="34" charset="0"/>
                        </a:rPr>
                        <a:t>-7%</a:t>
                      </a:r>
                      <a:endParaRPr lang="en-GB" sz="2800" dirty="0">
                        <a:latin typeface="Arial" panose="020B0604020202020204" pitchFamily="34" charset="0"/>
                        <a:cs typeface="Arial" panose="020B0604020202020204" pitchFamily="34" charset="0"/>
                      </a:endParaRPr>
                    </a:p>
                  </a:txBody>
                  <a:tcPr/>
                </a:tc>
                <a:tc>
                  <a:txBody>
                    <a:bodyPr/>
                    <a:lstStyle/>
                    <a:p>
                      <a:pPr algn="ctr"/>
                      <a:r>
                        <a:rPr lang="en-GB" sz="2800" dirty="0" smtClean="0">
                          <a:latin typeface="Arial" panose="020B0604020202020204" pitchFamily="34" charset="0"/>
                          <a:cs typeface="Arial" panose="020B0604020202020204" pitchFamily="34" charset="0"/>
                        </a:rPr>
                        <a:t>15%</a:t>
                      </a:r>
                      <a:endParaRPr lang="en-GB"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15700316"/>
                  </a:ext>
                </a:extLst>
              </a:tr>
              <a:tr h="470024">
                <a:tc>
                  <a:txBody>
                    <a:bodyPr/>
                    <a:lstStyle/>
                    <a:p>
                      <a:pPr algn="ctr"/>
                      <a:r>
                        <a:rPr lang="en-GB" sz="2800" dirty="0" smtClean="0">
                          <a:latin typeface="Arial" panose="020B0604020202020204" pitchFamily="34" charset="0"/>
                          <a:cs typeface="Arial" panose="020B0604020202020204" pitchFamily="34" charset="0"/>
                        </a:rPr>
                        <a:t>1932</a:t>
                      </a:r>
                      <a:endParaRPr lang="en-GB" sz="2800" dirty="0">
                        <a:latin typeface="Arial" panose="020B0604020202020204" pitchFamily="34" charset="0"/>
                        <a:cs typeface="Arial" panose="020B0604020202020204" pitchFamily="34" charset="0"/>
                      </a:endParaRPr>
                    </a:p>
                  </a:txBody>
                  <a:tcPr/>
                </a:tc>
                <a:tc>
                  <a:txBody>
                    <a:bodyPr/>
                    <a:lstStyle/>
                    <a:p>
                      <a:pPr algn="ctr"/>
                      <a:r>
                        <a:rPr lang="en-GB" sz="2800" dirty="0" smtClean="0">
                          <a:latin typeface="Arial" panose="020B0604020202020204" pitchFamily="34" charset="0"/>
                          <a:cs typeface="Arial" panose="020B0604020202020204" pitchFamily="34" charset="0"/>
                        </a:rPr>
                        <a:t>$5,000</a:t>
                      </a:r>
                      <a:endParaRPr lang="en-GB" sz="2800" dirty="0">
                        <a:latin typeface="Arial" panose="020B0604020202020204" pitchFamily="34" charset="0"/>
                        <a:cs typeface="Arial" panose="020B0604020202020204" pitchFamily="34" charset="0"/>
                      </a:endParaRPr>
                    </a:p>
                  </a:txBody>
                  <a:tcPr/>
                </a:tc>
                <a:tc>
                  <a:txBody>
                    <a:bodyPr/>
                    <a:lstStyle/>
                    <a:p>
                      <a:pPr algn="ctr"/>
                      <a:r>
                        <a:rPr lang="en-GB" sz="2800" dirty="0" smtClean="0">
                          <a:latin typeface="Arial" panose="020B0604020202020204" pitchFamily="34" charset="0"/>
                          <a:cs typeface="Arial" panose="020B0604020202020204" pitchFamily="34" charset="0"/>
                        </a:rPr>
                        <a:t>-10%</a:t>
                      </a:r>
                      <a:endParaRPr lang="en-GB" sz="2800" dirty="0">
                        <a:latin typeface="Arial" panose="020B0604020202020204" pitchFamily="34" charset="0"/>
                        <a:cs typeface="Arial" panose="020B0604020202020204" pitchFamily="34" charset="0"/>
                      </a:endParaRPr>
                    </a:p>
                  </a:txBody>
                  <a:tcPr/>
                </a:tc>
                <a:tc>
                  <a:txBody>
                    <a:bodyPr/>
                    <a:lstStyle/>
                    <a:p>
                      <a:pPr algn="ctr"/>
                      <a:r>
                        <a:rPr lang="en-GB" sz="2800" dirty="0" smtClean="0">
                          <a:latin typeface="Arial" panose="020B0604020202020204" pitchFamily="34" charset="0"/>
                          <a:cs typeface="Arial" panose="020B0604020202020204" pitchFamily="34" charset="0"/>
                        </a:rPr>
                        <a:t>20%</a:t>
                      </a:r>
                      <a:endParaRPr lang="en-GB"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49620312"/>
                  </a:ext>
                </a:extLst>
              </a:tr>
              <a:tr h="470024">
                <a:tc>
                  <a:txBody>
                    <a:bodyPr/>
                    <a:lstStyle/>
                    <a:p>
                      <a:pPr algn="ctr"/>
                      <a:r>
                        <a:rPr lang="en-GB" sz="2800" dirty="0" smtClean="0">
                          <a:latin typeface="Arial" panose="020B0604020202020204" pitchFamily="34" charset="0"/>
                          <a:cs typeface="Arial" panose="020B0604020202020204" pitchFamily="34" charset="0"/>
                        </a:rPr>
                        <a:t>1933</a:t>
                      </a:r>
                      <a:endParaRPr lang="en-GB" sz="2800" dirty="0">
                        <a:latin typeface="Arial" panose="020B0604020202020204" pitchFamily="34" charset="0"/>
                        <a:cs typeface="Arial" panose="020B0604020202020204" pitchFamily="34" charset="0"/>
                      </a:endParaRPr>
                    </a:p>
                  </a:txBody>
                  <a:tcPr/>
                </a:tc>
                <a:tc>
                  <a:txBody>
                    <a:bodyPr/>
                    <a:lstStyle/>
                    <a:p>
                      <a:pPr algn="ctr"/>
                      <a:r>
                        <a:rPr lang="en-GB" sz="2800" dirty="0" smtClean="0">
                          <a:latin typeface="Arial" panose="020B0604020202020204" pitchFamily="34" charset="0"/>
                          <a:cs typeface="Arial" panose="020B0604020202020204" pitchFamily="34" charset="0"/>
                        </a:rPr>
                        <a:t>£4,800</a:t>
                      </a:r>
                      <a:endParaRPr lang="en-GB" sz="2800" dirty="0">
                        <a:latin typeface="Arial" panose="020B0604020202020204" pitchFamily="34" charset="0"/>
                        <a:cs typeface="Arial" panose="020B0604020202020204" pitchFamily="34" charset="0"/>
                      </a:endParaRPr>
                    </a:p>
                  </a:txBody>
                  <a:tcPr/>
                </a:tc>
                <a:tc>
                  <a:txBody>
                    <a:bodyPr/>
                    <a:lstStyle/>
                    <a:p>
                      <a:pPr algn="ctr"/>
                      <a:r>
                        <a:rPr lang="en-GB" sz="2800" dirty="0" smtClean="0">
                          <a:latin typeface="Arial" panose="020B0604020202020204" pitchFamily="34" charset="0"/>
                          <a:cs typeface="Arial" panose="020B0604020202020204" pitchFamily="34" charset="0"/>
                        </a:rPr>
                        <a:t>-10%</a:t>
                      </a:r>
                      <a:endParaRPr lang="en-GB" sz="2800" dirty="0">
                        <a:latin typeface="Arial" panose="020B0604020202020204" pitchFamily="34" charset="0"/>
                        <a:cs typeface="Arial" panose="020B0604020202020204" pitchFamily="34" charset="0"/>
                      </a:endParaRPr>
                    </a:p>
                  </a:txBody>
                  <a:tcPr/>
                </a:tc>
                <a:tc>
                  <a:txBody>
                    <a:bodyPr/>
                    <a:lstStyle/>
                    <a:p>
                      <a:pPr algn="ctr"/>
                      <a:r>
                        <a:rPr lang="en-GB" sz="2800" dirty="0" smtClean="0">
                          <a:latin typeface="Arial" panose="020B0604020202020204" pitchFamily="34" charset="0"/>
                          <a:cs typeface="Arial" panose="020B0604020202020204" pitchFamily="34" charset="0"/>
                        </a:rPr>
                        <a:t>25%</a:t>
                      </a:r>
                      <a:endParaRPr lang="en-GB"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65967530"/>
                  </a:ext>
                </a:extLst>
              </a:tr>
            </a:tbl>
          </a:graphicData>
        </a:graphic>
      </p:graphicFrame>
      <p:sp>
        <p:nvSpPr>
          <p:cNvPr id="6" name="TextBox 5"/>
          <p:cNvSpPr txBox="1"/>
          <p:nvPr/>
        </p:nvSpPr>
        <p:spPr>
          <a:xfrm>
            <a:off x="1244339" y="1659118"/>
            <a:ext cx="9794669" cy="584775"/>
          </a:xfrm>
          <a:prstGeom prst="rect">
            <a:avLst/>
          </a:prstGeom>
          <a:noFill/>
        </p:spPr>
        <p:txBody>
          <a:bodyPr wrap="none" rtlCol="0">
            <a:spAutoFit/>
          </a:bodyPr>
          <a:lstStyle/>
          <a:p>
            <a:r>
              <a:rPr lang="en-GB" sz="3200" dirty="0" smtClean="0">
                <a:latin typeface="Arial" panose="020B0604020202020204" pitchFamily="34" charset="0"/>
                <a:cs typeface="Arial" panose="020B0604020202020204" pitchFamily="34" charset="0"/>
              </a:rPr>
              <a:t>Output declines, unemployment soars, prices decline</a:t>
            </a:r>
            <a:endParaRPr lang="en-GB"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644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9715" y="0"/>
            <a:ext cx="10580914" cy="1280890"/>
          </a:xfrm>
        </p:spPr>
        <p:txBody>
          <a:bodyPr>
            <a:normAutofit/>
          </a:bodyPr>
          <a:lstStyle/>
          <a:p>
            <a:r>
              <a:rPr lang="en-GB" dirty="0" smtClean="0"/>
              <a:t>Soup Kitchens replace “speak easies”</a:t>
            </a:r>
            <a:br>
              <a:rPr lang="en-GB" dirty="0" smtClean="0"/>
            </a:br>
            <a:r>
              <a:rPr lang="en-GB" dirty="0" smtClean="0"/>
              <a:t>….funded by charities….even gangsters</a:t>
            </a:r>
            <a:endParaRPr lang="en-GB" dirty="0"/>
          </a:p>
        </p:txBody>
      </p:sp>
      <p:pic>
        <p:nvPicPr>
          <p:cNvPr id="3074"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2" y="1142034"/>
            <a:ext cx="11858919" cy="5715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2383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4933" y="166910"/>
            <a:ext cx="8911687" cy="1280890"/>
          </a:xfrm>
        </p:spPr>
        <p:txBody>
          <a:bodyPr/>
          <a:lstStyle/>
          <a:p>
            <a:pPr algn="ctr"/>
            <a:r>
              <a:rPr lang="en-GB" dirty="0" smtClean="0"/>
              <a:t>Queuing up for food</a:t>
            </a:r>
            <a:endParaRPr lang="en-GB" dirty="0"/>
          </a:p>
        </p:txBody>
      </p:sp>
      <p:pic>
        <p:nvPicPr>
          <p:cNvPr id="1026" name="Picture 2" descr="1930's Great Depression. In the US Cities, lines of homeless and jobless people queue for assist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621" y="770709"/>
            <a:ext cx="11896530" cy="6087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4811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570" y="260216"/>
            <a:ext cx="8911687" cy="1280890"/>
          </a:xfrm>
        </p:spPr>
        <p:txBody>
          <a:bodyPr/>
          <a:lstStyle/>
          <a:p>
            <a:r>
              <a:rPr lang="en-GB" dirty="0" smtClean="0"/>
              <a:t>Food bank New York City</a:t>
            </a:r>
            <a:endParaRPr lang="en-GB" dirty="0"/>
          </a:p>
        </p:txBody>
      </p:sp>
      <p:pic>
        <p:nvPicPr>
          <p:cNvPr id="2050" name="Picture 2" descr="Breadline in New York During Depres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9062" y="953590"/>
            <a:ext cx="15411061" cy="5829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7102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9234" y="258350"/>
            <a:ext cx="8911687" cy="747490"/>
          </a:xfrm>
        </p:spPr>
        <p:txBody>
          <a:bodyPr>
            <a:normAutofit fontScale="90000"/>
          </a:bodyPr>
          <a:lstStyle/>
          <a:p>
            <a:r>
              <a:rPr lang="en-GB" dirty="0" smtClean="0"/>
              <a:t>………….Even the desperate can look “cool”</a:t>
            </a:r>
            <a:endParaRPr lang="en-GB" dirty="0"/>
          </a:p>
        </p:txBody>
      </p:sp>
      <p:pic>
        <p:nvPicPr>
          <p:cNvPr id="4" name="Picture 3"/>
          <p:cNvPicPr>
            <a:picLocks noChangeAspect="1"/>
          </p:cNvPicPr>
          <p:nvPr/>
        </p:nvPicPr>
        <p:blipFill>
          <a:blip r:embed="rId2"/>
          <a:stretch>
            <a:fillRect/>
          </a:stretch>
        </p:blipFill>
        <p:spPr>
          <a:xfrm>
            <a:off x="160256" y="901337"/>
            <a:ext cx="12031744" cy="5956664"/>
          </a:xfrm>
          <a:prstGeom prst="rect">
            <a:avLst/>
          </a:prstGeom>
        </p:spPr>
      </p:pic>
    </p:spTree>
    <p:extLst>
      <p:ext uri="{BB962C8B-B14F-4D97-AF65-F5344CB8AC3E}">
        <p14:creationId xmlns:p14="http://schemas.microsoft.com/office/powerpoint/2010/main" val="8608854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568" y="0"/>
            <a:ext cx="8911687" cy="1280890"/>
          </a:xfrm>
        </p:spPr>
        <p:txBody>
          <a:bodyPr/>
          <a:lstStyle/>
          <a:p>
            <a:pPr algn="ctr"/>
            <a:r>
              <a:rPr lang="en-GB" dirty="0" smtClean="0"/>
              <a:t>Advertising for work</a:t>
            </a:r>
            <a:endParaRPr lang="en-GB" dirty="0"/>
          </a:p>
        </p:txBody>
      </p:sp>
      <p:pic>
        <p:nvPicPr>
          <p:cNvPr id="5122" name="Picture 2" descr="The Great Depression In The 1930S In The United Sta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332"/>
            <a:ext cx="12192000" cy="6271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1046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193036"/>
            <a:ext cx="8911687" cy="1280890"/>
          </a:xfrm>
        </p:spPr>
        <p:txBody>
          <a:bodyPr/>
          <a:lstStyle/>
          <a:p>
            <a:r>
              <a:rPr lang="en-GB" dirty="0" smtClean="0"/>
              <a:t>Next….environment catastrophe</a:t>
            </a:r>
            <a:endParaRPr lang="en-GB" dirty="0"/>
          </a:p>
        </p:txBody>
      </p:sp>
      <p:pic>
        <p:nvPicPr>
          <p:cNvPr id="4" name="Picture 3"/>
          <p:cNvPicPr>
            <a:picLocks noChangeAspect="1"/>
          </p:cNvPicPr>
          <p:nvPr/>
        </p:nvPicPr>
        <p:blipFill>
          <a:blip r:embed="rId2"/>
          <a:stretch>
            <a:fillRect/>
          </a:stretch>
        </p:blipFill>
        <p:spPr>
          <a:xfrm>
            <a:off x="104351" y="718457"/>
            <a:ext cx="12087649" cy="6139543"/>
          </a:xfrm>
          <a:prstGeom prst="rect">
            <a:avLst/>
          </a:prstGeom>
        </p:spPr>
      </p:pic>
    </p:spTree>
    <p:extLst>
      <p:ext uri="{BB962C8B-B14F-4D97-AF65-F5344CB8AC3E}">
        <p14:creationId xmlns:p14="http://schemas.microsoft.com/office/powerpoint/2010/main" val="23477765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8194" name="Picture 2" descr="Dust storm approaching Stratfo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155" y="-99588"/>
            <a:ext cx="11967845" cy="6957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3677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 y="1"/>
            <a:ext cx="12192000" cy="6858000"/>
          </a:xfrm>
          <a:prstGeom prst="rect">
            <a:avLst/>
          </a:prstGeom>
        </p:spPr>
      </p:pic>
    </p:spTree>
    <p:extLst>
      <p:ext uri="{BB962C8B-B14F-4D97-AF65-F5344CB8AC3E}">
        <p14:creationId xmlns:p14="http://schemas.microsoft.com/office/powerpoint/2010/main" val="26279095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1912" y="0"/>
            <a:ext cx="9590088" cy="1280890"/>
          </a:xfrm>
        </p:spPr>
        <p:txBody>
          <a:bodyPr/>
          <a:lstStyle/>
          <a:p>
            <a:r>
              <a:rPr lang="en-GB" dirty="0" smtClean="0"/>
              <a:t>Great Depression &amp; New Deal (1929-1939)</a:t>
            </a:r>
            <a:endParaRPr lang="en-GB" dirty="0"/>
          </a:p>
        </p:txBody>
      </p:sp>
      <p:sp>
        <p:nvSpPr>
          <p:cNvPr id="3" name="Content Placeholder 2"/>
          <p:cNvSpPr>
            <a:spLocks noGrp="1"/>
          </p:cNvSpPr>
          <p:nvPr>
            <p:ph idx="1"/>
          </p:nvPr>
        </p:nvSpPr>
        <p:spPr>
          <a:xfrm>
            <a:off x="1238018" y="985677"/>
            <a:ext cx="10542587" cy="5872323"/>
          </a:xfrm>
        </p:spPr>
        <p:txBody>
          <a:bodyPr>
            <a:normAutofit/>
          </a:bodyPr>
          <a:lstStyle/>
          <a:p>
            <a:r>
              <a:rPr lang="en-GB" sz="3000" dirty="0" smtClean="0">
                <a:latin typeface="Arial" panose="020B0604020202020204" pitchFamily="34" charset="0"/>
                <a:cs typeface="Arial" panose="020B0604020202020204" pitchFamily="34" charset="0"/>
              </a:rPr>
              <a:t>Market crash, Great Depression, and Dustbowl </a:t>
            </a:r>
          </a:p>
          <a:p>
            <a:endParaRPr lang="en-GB" sz="3000" dirty="0">
              <a:latin typeface="Arial" panose="020B0604020202020204" pitchFamily="34" charset="0"/>
              <a:cs typeface="Arial" panose="020B0604020202020204" pitchFamily="34" charset="0"/>
            </a:endParaRPr>
          </a:p>
          <a:p>
            <a:r>
              <a:rPr lang="en-GB" sz="3000" dirty="0" smtClean="0">
                <a:latin typeface="Arial" panose="020B0604020202020204" pitchFamily="34" charset="0"/>
                <a:cs typeface="Arial" panose="020B0604020202020204" pitchFamily="34" charset="0"/>
              </a:rPr>
              <a:t>The Republican response (1929-1932)</a:t>
            </a:r>
          </a:p>
          <a:p>
            <a:endParaRPr lang="en-GB" sz="3000" dirty="0">
              <a:latin typeface="Arial" panose="020B0604020202020204" pitchFamily="34" charset="0"/>
              <a:cs typeface="Arial" panose="020B0604020202020204" pitchFamily="34" charset="0"/>
            </a:endParaRPr>
          </a:p>
          <a:p>
            <a:pPr marL="0" indent="0">
              <a:buNone/>
            </a:pPr>
            <a:r>
              <a:rPr lang="en-GB" sz="3000" dirty="0" smtClean="0">
                <a:latin typeface="Arial" panose="020B0604020202020204" pitchFamily="34" charset="0"/>
                <a:cs typeface="Arial" panose="020B0604020202020204" pitchFamily="34" charset="0"/>
              </a:rPr>
              <a:t>……………….Musical interlude………………………..</a:t>
            </a:r>
          </a:p>
          <a:p>
            <a:endParaRPr lang="en-GB" sz="3000" dirty="0">
              <a:latin typeface="Arial" panose="020B0604020202020204" pitchFamily="34" charset="0"/>
              <a:cs typeface="Arial" panose="020B0604020202020204" pitchFamily="34" charset="0"/>
            </a:endParaRPr>
          </a:p>
          <a:p>
            <a:r>
              <a:rPr lang="en-GB" sz="3000" dirty="0" smtClean="0">
                <a:latin typeface="Arial" panose="020B0604020202020204" pitchFamily="34" charset="0"/>
                <a:cs typeface="Arial" panose="020B0604020202020204" pitchFamily="34" charset="0"/>
              </a:rPr>
              <a:t>Franklin Delano Roosevelt and the New Deal (1932-1940)</a:t>
            </a:r>
          </a:p>
          <a:p>
            <a:endParaRPr lang="en-GB" sz="3000" dirty="0">
              <a:latin typeface="Arial" panose="020B0604020202020204" pitchFamily="34" charset="0"/>
              <a:cs typeface="Arial" panose="020B0604020202020204" pitchFamily="34" charset="0"/>
            </a:endParaRPr>
          </a:p>
          <a:p>
            <a:r>
              <a:rPr lang="en-GB" sz="3000" dirty="0" smtClean="0">
                <a:latin typeface="Arial" panose="020B0604020202020204" pitchFamily="34" charset="0"/>
                <a:cs typeface="Arial" panose="020B0604020202020204" pitchFamily="34" charset="0"/>
              </a:rPr>
              <a:t>Eleanor Roosevelt</a:t>
            </a:r>
          </a:p>
          <a:p>
            <a:endParaRPr lang="en-GB" sz="3000" dirty="0">
              <a:latin typeface="Arial" panose="020B0604020202020204" pitchFamily="34" charset="0"/>
              <a:cs typeface="Arial" panose="020B0604020202020204" pitchFamily="34" charset="0"/>
            </a:endParaRPr>
          </a:p>
          <a:p>
            <a:endParaRPr lang="en-GB" sz="3000" dirty="0">
              <a:latin typeface="Arial" panose="020B0604020202020204" pitchFamily="34" charset="0"/>
              <a:cs typeface="Arial" panose="020B0604020202020204" pitchFamily="34" charset="0"/>
            </a:endParaRPr>
          </a:p>
          <a:p>
            <a:pPr marL="0" indent="0">
              <a:buNone/>
            </a:pPr>
            <a:endParaRPr lang="en-GB" sz="3000" dirty="0" smtClean="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pPr marL="0" indent="0">
              <a:buNone/>
            </a:pPr>
            <a:endParaRPr lang="en-GB" sz="2800" dirty="0" smtClean="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pPr marL="0" indent="0">
              <a:buNone/>
            </a:pPr>
            <a:endParaRPr lang="en-GB" dirty="0" smtClean="0"/>
          </a:p>
          <a:p>
            <a:endParaRPr lang="en-GB" dirty="0"/>
          </a:p>
        </p:txBody>
      </p:sp>
    </p:spTree>
    <p:extLst>
      <p:ext uri="{BB962C8B-B14F-4D97-AF65-F5344CB8AC3E}">
        <p14:creationId xmlns:p14="http://schemas.microsoft.com/office/powerpoint/2010/main" val="9937001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Picture 3"/>
          <p:cNvPicPr>
            <a:picLocks noChangeAspect="1"/>
          </p:cNvPicPr>
          <p:nvPr/>
        </p:nvPicPr>
        <p:blipFill>
          <a:blip r:embed="rId2"/>
          <a:stretch>
            <a:fillRect/>
          </a:stretch>
        </p:blipFill>
        <p:spPr>
          <a:xfrm>
            <a:off x="-137160" y="-73891"/>
            <a:ext cx="12329160" cy="6931891"/>
          </a:xfrm>
          <a:prstGeom prst="rect">
            <a:avLst/>
          </a:prstGeom>
        </p:spPr>
      </p:pic>
    </p:spTree>
    <p:extLst>
      <p:ext uri="{BB962C8B-B14F-4D97-AF65-F5344CB8AC3E}">
        <p14:creationId xmlns:p14="http://schemas.microsoft.com/office/powerpoint/2010/main" val="10104596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ust Clouds Over Stre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481"/>
            <a:ext cx="12312713" cy="6936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8379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9467" y="0"/>
            <a:ext cx="8911687" cy="1280890"/>
          </a:xfrm>
        </p:spPr>
        <p:txBody>
          <a:bodyPr/>
          <a:lstStyle/>
          <a:p>
            <a:r>
              <a:rPr lang="en-GB" dirty="0" smtClean="0"/>
              <a:t>Dustbowl (1930-1940)</a:t>
            </a:r>
            <a:endParaRPr lang="en-GB" dirty="0"/>
          </a:p>
        </p:txBody>
      </p:sp>
      <p:pic>
        <p:nvPicPr>
          <p:cNvPr id="4" name="Picture 3"/>
          <p:cNvPicPr>
            <a:picLocks noChangeAspect="1"/>
          </p:cNvPicPr>
          <p:nvPr/>
        </p:nvPicPr>
        <p:blipFill>
          <a:blip r:embed="rId2"/>
          <a:stretch>
            <a:fillRect/>
          </a:stretch>
        </p:blipFill>
        <p:spPr>
          <a:xfrm>
            <a:off x="195002" y="806631"/>
            <a:ext cx="8439548" cy="6195061"/>
          </a:xfrm>
          <a:prstGeom prst="rect">
            <a:avLst/>
          </a:prstGeom>
        </p:spPr>
      </p:pic>
      <p:sp>
        <p:nvSpPr>
          <p:cNvPr id="5" name="Oval 4"/>
          <p:cNvSpPr/>
          <p:nvPr/>
        </p:nvSpPr>
        <p:spPr>
          <a:xfrm>
            <a:off x="2771010" y="3684416"/>
            <a:ext cx="1800520" cy="1310325"/>
          </a:xfrm>
          <a:prstGeom prst="ellipse">
            <a:avLst/>
          </a:prstGeom>
          <a:solidFill>
            <a:schemeClr val="bg1">
              <a:lumMod val="85000"/>
              <a:alpha val="48000"/>
            </a:schemeClr>
          </a:solidFill>
          <a:ln w="539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chemeClr val="tx1"/>
                </a:solidFill>
              </a:rPr>
              <a:t>Dust Bowl</a:t>
            </a:r>
            <a:endParaRPr lang="en-GB" sz="2800" b="1" dirty="0">
              <a:solidFill>
                <a:schemeClr val="tx1"/>
              </a:solidFill>
            </a:endParaRPr>
          </a:p>
        </p:txBody>
      </p:sp>
      <p:sp>
        <p:nvSpPr>
          <p:cNvPr id="7" name="TextBox 6"/>
          <p:cNvSpPr txBox="1"/>
          <p:nvPr/>
        </p:nvSpPr>
        <p:spPr>
          <a:xfrm>
            <a:off x="8748919" y="674371"/>
            <a:ext cx="3443081" cy="1200329"/>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en-GB" dirty="0"/>
              <a:t>Homestead Act 1862</a:t>
            </a:r>
          </a:p>
          <a:p>
            <a:r>
              <a:rPr lang="en-GB" dirty="0"/>
              <a:t>…free </a:t>
            </a:r>
            <a:r>
              <a:rPr lang="en-GB" dirty="0" smtClean="0"/>
              <a:t>land</a:t>
            </a:r>
          </a:p>
          <a:p>
            <a:r>
              <a:rPr lang="en-GB" dirty="0" smtClean="0"/>
              <a:t>…move West post war</a:t>
            </a:r>
            <a:endParaRPr lang="en-GB" dirty="0"/>
          </a:p>
        </p:txBody>
      </p:sp>
      <p:sp>
        <p:nvSpPr>
          <p:cNvPr id="8" name="TextBox 7"/>
          <p:cNvSpPr txBox="1"/>
          <p:nvPr/>
        </p:nvSpPr>
        <p:spPr>
          <a:xfrm>
            <a:off x="8615380" y="2165169"/>
            <a:ext cx="3576620" cy="830997"/>
          </a:xfrm>
          <a:prstGeom prst="rect">
            <a:avLst/>
          </a:prstGeom>
          <a:noFill/>
        </p:spPr>
        <p:txBody>
          <a:bodyPr wrap="none" rtlCol="0">
            <a:spAutoFit/>
          </a:bodyPr>
          <a:lstStyle>
            <a:defPPr>
              <a:defRPr lang="en-US"/>
            </a:defPPr>
            <a:lvl1pPr>
              <a:defRPr sz="2400">
                <a:latin typeface="Arial" panose="020B0604020202020204" pitchFamily="34" charset="0"/>
                <a:cs typeface="Arial" panose="020B0604020202020204" pitchFamily="34" charset="0"/>
              </a:defRPr>
            </a:lvl1pPr>
          </a:lstStyle>
          <a:p>
            <a:r>
              <a:rPr lang="en-GB" dirty="0"/>
              <a:t>“Rain follows the plough”</a:t>
            </a:r>
          </a:p>
          <a:p>
            <a:r>
              <a:rPr lang="en-GB" dirty="0"/>
              <a:t>…wet period 1880-1900</a:t>
            </a:r>
          </a:p>
        </p:txBody>
      </p:sp>
      <p:sp>
        <p:nvSpPr>
          <p:cNvPr id="9" name="TextBox 8"/>
          <p:cNvSpPr txBox="1"/>
          <p:nvPr/>
        </p:nvSpPr>
        <p:spPr>
          <a:xfrm>
            <a:off x="8712926" y="3517174"/>
            <a:ext cx="3596640" cy="1938992"/>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en-GB" dirty="0"/>
              <a:t>Mass increase deep</a:t>
            </a:r>
          </a:p>
          <a:p>
            <a:r>
              <a:rPr lang="en-GB" dirty="0" smtClean="0"/>
              <a:t>Plough farming </a:t>
            </a:r>
            <a:endParaRPr lang="en-GB" dirty="0"/>
          </a:p>
          <a:p>
            <a:r>
              <a:rPr lang="en-GB" dirty="0" smtClean="0"/>
              <a:t>….Increase WW1  during ….offset lower prices as European farms recover</a:t>
            </a:r>
          </a:p>
        </p:txBody>
      </p:sp>
      <p:sp>
        <p:nvSpPr>
          <p:cNvPr id="10" name="TextBox 9"/>
          <p:cNvSpPr txBox="1"/>
          <p:nvPr/>
        </p:nvSpPr>
        <p:spPr>
          <a:xfrm>
            <a:off x="8871313" y="5861957"/>
            <a:ext cx="2513830" cy="830997"/>
          </a:xfrm>
          <a:prstGeom prst="rect">
            <a:avLst/>
          </a:prstGeom>
          <a:noFill/>
        </p:spPr>
        <p:txBody>
          <a:bodyPr wrap="none" rtlCol="0">
            <a:spAutoFit/>
          </a:bodyPr>
          <a:lstStyle>
            <a:defPPr>
              <a:defRPr lang="en-US"/>
            </a:defPPr>
            <a:lvl1pPr>
              <a:defRPr sz="2400">
                <a:latin typeface="Arial" panose="020B0604020202020204" pitchFamily="34" charset="0"/>
                <a:cs typeface="Arial" panose="020B0604020202020204" pitchFamily="34" charset="0"/>
              </a:defRPr>
            </a:lvl1pPr>
          </a:lstStyle>
          <a:p>
            <a:r>
              <a:rPr lang="en-GB" dirty="0"/>
              <a:t>“Normal” drought</a:t>
            </a:r>
          </a:p>
          <a:p>
            <a:r>
              <a:rPr lang="en-GB" dirty="0"/>
              <a:t>Returns 1930</a:t>
            </a:r>
          </a:p>
        </p:txBody>
      </p:sp>
    </p:spTree>
    <p:extLst>
      <p:ext uri="{BB962C8B-B14F-4D97-AF65-F5344CB8AC3E}">
        <p14:creationId xmlns:p14="http://schemas.microsoft.com/office/powerpoint/2010/main" val="167980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5795" y="246920"/>
            <a:ext cx="8911687" cy="1280890"/>
          </a:xfrm>
        </p:spPr>
        <p:txBody>
          <a:bodyPr>
            <a:normAutofit/>
          </a:bodyPr>
          <a:lstStyle/>
          <a:p>
            <a:pPr algn="ctr"/>
            <a:r>
              <a:rPr lang="en-GB" dirty="0" smtClean="0"/>
              <a:t>Dustbowl impacts</a:t>
            </a:r>
            <a:endParaRPr lang="en-GB" dirty="0"/>
          </a:p>
        </p:txBody>
      </p:sp>
      <p:sp>
        <p:nvSpPr>
          <p:cNvPr id="3" name="Content Placeholder 2"/>
          <p:cNvSpPr>
            <a:spLocks noGrp="1"/>
          </p:cNvSpPr>
          <p:nvPr>
            <p:ph idx="1"/>
          </p:nvPr>
        </p:nvSpPr>
        <p:spPr>
          <a:xfrm>
            <a:off x="1663382" y="1150620"/>
            <a:ext cx="10277158" cy="3369129"/>
          </a:xfrm>
        </p:spPr>
        <p:txBody>
          <a:bodyPr>
            <a:noAutofit/>
          </a:bodyPr>
          <a:lstStyle/>
          <a:p>
            <a:r>
              <a:rPr lang="en-GB" sz="2800" dirty="0" smtClean="0">
                <a:latin typeface="Arial" panose="020B0604020202020204" pitchFamily="34" charset="0"/>
                <a:cs typeface="Arial" panose="020B0604020202020204" pitchFamily="34" charset="0"/>
              </a:rPr>
              <a:t>Storms rage throughout 1930;s</a:t>
            </a:r>
          </a:p>
          <a:p>
            <a:pPr lvl="1"/>
            <a:r>
              <a:rPr lang="en-GB" sz="2600" dirty="0" smtClean="0">
                <a:latin typeface="Arial" panose="020B0604020202020204" pitchFamily="34" charset="0"/>
                <a:cs typeface="Arial" panose="020B0604020202020204" pitchFamily="34" charset="0"/>
              </a:rPr>
              <a:t>10% farms destroyed</a:t>
            </a:r>
          </a:p>
          <a:p>
            <a:pPr lvl="1"/>
            <a:r>
              <a:rPr lang="en-GB" sz="2600" dirty="0" smtClean="0">
                <a:latin typeface="Arial" panose="020B0604020202020204" pitchFamily="34" charset="0"/>
                <a:cs typeface="Arial" panose="020B0604020202020204" pitchFamily="34" charset="0"/>
              </a:rPr>
              <a:t>500,000 homes abandoned</a:t>
            </a:r>
          </a:p>
          <a:p>
            <a:pPr lvl="1"/>
            <a:r>
              <a:rPr lang="en-GB" sz="2600" dirty="0" smtClean="0">
                <a:latin typeface="Arial" panose="020B0604020202020204" pitchFamily="34" charset="0"/>
                <a:cs typeface="Arial" panose="020B0604020202020204" pitchFamily="34" charset="0"/>
              </a:rPr>
              <a:t>3,500,000 people migrate from rural areas </a:t>
            </a:r>
          </a:p>
          <a:p>
            <a:pPr lvl="1"/>
            <a:r>
              <a:rPr lang="en-GB" sz="2600" dirty="0" smtClean="0">
                <a:latin typeface="Arial" panose="020B0604020202020204" pitchFamily="34" charset="0"/>
                <a:cs typeface="Arial" panose="020B0604020202020204" pitchFamily="34" charset="0"/>
              </a:rPr>
              <a:t>Migrants 15% California population of 7million by 1940</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Resettlement camps established California/ Texas</a:t>
            </a:r>
          </a:p>
          <a:p>
            <a:pPr lvl="1"/>
            <a:r>
              <a:rPr lang="en-GB" sz="2600" dirty="0" smtClean="0">
                <a:latin typeface="Arial" panose="020B0604020202020204" pitchFamily="34" charset="0"/>
                <a:cs typeface="Arial" panose="020B0604020202020204" pitchFamily="34" charset="0"/>
              </a:rPr>
              <a:t>Discrimination vs “Okies”</a:t>
            </a:r>
          </a:p>
          <a:p>
            <a:pPr lvl="1"/>
            <a:r>
              <a:rPr lang="en-GB" sz="2600" dirty="0" smtClean="0">
                <a:latin typeface="Arial" panose="020B0604020202020204" pitchFamily="34" charset="0"/>
                <a:cs typeface="Arial" panose="020B0604020202020204" pitchFamily="34" charset="0"/>
              </a:rPr>
              <a:t>Fuels “Repatriation” of Mexican immigrants…and citizens</a:t>
            </a:r>
          </a:p>
          <a:p>
            <a:pPr lvl="1"/>
            <a:endParaRPr lang="en-GB"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180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8645" y="0"/>
            <a:ext cx="8911687" cy="1280890"/>
          </a:xfrm>
        </p:spPr>
        <p:txBody>
          <a:bodyPr/>
          <a:lstStyle/>
          <a:p>
            <a:pPr algn="ctr"/>
            <a:r>
              <a:rPr lang="en-GB" dirty="0" smtClean="0"/>
              <a:t>Migration by jalopies</a:t>
            </a:r>
            <a:endParaRPr lang="en-GB" dirty="0"/>
          </a:p>
        </p:txBody>
      </p:sp>
      <p:pic>
        <p:nvPicPr>
          <p:cNvPr id="9218" name="Picture 2" descr="Family Packed In Car, On Way To The W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325" y="751438"/>
            <a:ext cx="11651615" cy="6106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2548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8026" y="215895"/>
            <a:ext cx="8911687" cy="1280890"/>
          </a:xfrm>
        </p:spPr>
        <p:txBody>
          <a:bodyPr/>
          <a:lstStyle/>
          <a:p>
            <a:r>
              <a:rPr lang="en-GB" dirty="0" smtClean="0"/>
              <a:t>By foot….probably not by train</a:t>
            </a:r>
            <a:endParaRPr lang="en-GB" dirty="0"/>
          </a:p>
        </p:txBody>
      </p:sp>
      <p:pic>
        <p:nvPicPr>
          <p:cNvPr id="10242" name="Picture 2" descr="Not Going by Tr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25" y="875212"/>
            <a:ext cx="11979275" cy="5891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3871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3018" y="13063"/>
            <a:ext cx="10301748" cy="1280890"/>
          </a:xfrm>
        </p:spPr>
        <p:txBody>
          <a:bodyPr/>
          <a:lstStyle/>
          <a:p>
            <a:r>
              <a:rPr lang="en-GB" dirty="0" smtClean="0"/>
              <a:t>…..“Home” is wherever you can find it</a:t>
            </a:r>
            <a:endParaRPr lang="en-GB" dirty="0"/>
          </a:p>
        </p:txBody>
      </p:sp>
      <p:pic>
        <p:nvPicPr>
          <p:cNvPr id="11266" name="Picture 2" descr="Oklahoma Refugees from the Dust Bow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 y="869133"/>
            <a:ext cx="11978640" cy="6148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3136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1657" y="101332"/>
            <a:ext cx="8911687" cy="1113250"/>
          </a:xfrm>
        </p:spPr>
        <p:txBody>
          <a:bodyPr/>
          <a:lstStyle/>
          <a:p>
            <a:pPr algn="ctr"/>
            <a:r>
              <a:rPr lang="en-GB" dirty="0" smtClean="0"/>
              <a:t>The future….bleak</a:t>
            </a:r>
            <a:endParaRPr lang="en-GB" dirty="0"/>
          </a:p>
        </p:txBody>
      </p:sp>
      <p:pic>
        <p:nvPicPr>
          <p:cNvPr id="13314" name="Picture 2" descr="Migrant agricultural worker's family. Seven hungry children. Mother aged thirty-two. 193601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771" y="966651"/>
            <a:ext cx="12150089" cy="5891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7801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8655" y="3024410"/>
            <a:ext cx="8911687" cy="1280890"/>
          </a:xfrm>
        </p:spPr>
        <p:txBody>
          <a:bodyPr/>
          <a:lstStyle/>
          <a:p>
            <a:r>
              <a:rPr lang="en-GB" dirty="0" smtClean="0"/>
              <a:t>Responses to the Depression</a:t>
            </a:r>
            <a:endParaRPr lang="en-GB" dirty="0"/>
          </a:p>
        </p:txBody>
      </p:sp>
    </p:spTree>
    <p:extLst>
      <p:ext uri="{BB962C8B-B14F-4D97-AF65-F5344CB8AC3E}">
        <p14:creationId xmlns:p14="http://schemas.microsoft.com/office/powerpoint/2010/main" val="5343980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8593" y="495114"/>
            <a:ext cx="8477795" cy="1280890"/>
          </a:xfrm>
        </p:spPr>
        <p:txBody>
          <a:bodyPr/>
          <a:lstStyle/>
          <a:p>
            <a:r>
              <a:rPr lang="en-GB" dirty="0" smtClean="0"/>
              <a:t>The Republican response</a:t>
            </a:r>
            <a:endParaRPr lang="en-GB" dirty="0"/>
          </a:p>
        </p:txBody>
      </p:sp>
      <p:sp>
        <p:nvSpPr>
          <p:cNvPr id="3" name="Content Placeholder 2"/>
          <p:cNvSpPr>
            <a:spLocks noGrp="1"/>
          </p:cNvSpPr>
          <p:nvPr>
            <p:ph idx="1"/>
          </p:nvPr>
        </p:nvSpPr>
        <p:spPr>
          <a:xfrm>
            <a:off x="550672" y="3882096"/>
            <a:ext cx="11641328" cy="2759730"/>
          </a:xfrm>
          <a:noFill/>
        </p:spPr>
        <p:txBody>
          <a:bodyPr wrap="none" rtlCol="0">
            <a:spAutoFit/>
          </a:bodyPr>
          <a:lstStyle/>
          <a:p>
            <a:pPr marL="0" indent="0" defTabSz="914400">
              <a:buNone/>
            </a:pPr>
            <a:r>
              <a:rPr lang="en-GB" sz="2800" dirty="0">
                <a:solidFill>
                  <a:schemeClr val="tx1"/>
                </a:solidFill>
                <a:latin typeface="Arial" panose="020B0604020202020204" pitchFamily="34" charset="0"/>
                <a:cs typeface="Arial" panose="020B0604020202020204" pitchFamily="34" charset="0"/>
              </a:rPr>
              <a:t>Andrew Mellon, Secretary of Finance</a:t>
            </a:r>
          </a:p>
          <a:p>
            <a:pPr marL="0" indent="0" defTabSz="914400">
              <a:buNone/>
            </a:pPr>
            <a:r>
              <a:rPr lang="en-GB" sz="2800" dirty="0">
                <a:solidFill>
                  <a:schemeClr val="tx1"/>
                </a:solidFill>
                <a:latin typeface="Arial" panose="020B0604020202020204" pitchFamily="34" charset="0"/>
                <a:cs typeface="Arial" panose="020B0604020202020204" pitchFamily="34" charset="0"/>
              </a:rPr>
              <a:t>"liquidate </a:t>
            </a:r>
            <a:r>
              <a:rPr lang="en-GB" sz="2800" dirty="0" smtClean="0">
                <a:solidFill>
                  <a:schemeClr val="tx1"/>
                </a:solidFill>
                <a:latin typeface="Arial" panose="020B0604020202020204" pitchFamily="34" charset="0"/>
                <a:cs typeface="Arial" panose="020B0604020202020204" pitchFamily="34" charset="0"/>
              </a:rPr>
              <a:t>labour, </a:t>
            </a:r>
            <a:r>
              <a:rPr lang="en-GB" sz="2800" dirty="0">
                <a:solidFill>
                  <a:schemeClr val="tx1"/>
                </a:solidFill>
                <a:latin typeface="Arial" panose="020B0604020202020204" pitchFamily="34" charset="0"/>
                <a:cs typeface="Arial" panose="020B0604020202020204" pitchFamily="34" charset="0"/>
              </a:rPr>
              <a:t>liquidate stocks, liquidate the farmers, liquidate real </a:t>
            </a:r>
            <a:endParaRPr lang="en-GB" sz="2800" dirty="0" smtClean="0">
              <a:solidFill>
                <a:schemeClr val="tx1"/>
              </a:solidFill>
              <a:latin typeface="Arial" panose="020B0604020202020204" pitchFamily="34" charset="0"/>
              <a:cs typeface="Arial" panose="020B0604020202020204" pitchFamily="34" charset="0"/>
            </a:endParaRPr>
          </a:p>
          <a:p>
            <a:pPr marL="0" indent="0" defTabSz="914400">
              <a:buNone/>
            </a:pPr>
            <a:r>
              <a:rPr lang="en-GB" sz="2800" dirty="0" smtClean="0">
                <a:solidFill>
                  <a:schemeClr val="tx1"/>
                </a:solidFill>
                <a:latin typeface="Arial" panose="020B0604020202020204" pitchFamily="34" charset="0"/>
                <a:cs typeface="Arial" panose="020B0604020202020204" pitchFamily="34" charset="0"/>
              </a:rPr>
              <a:t>estate. Purge </a:t>
            </a:r>
            <a:r>
              <a:rPr lang="en-GB" sz="2800" dirty="0">
                <a:solidFill>
                  <a:schemeClr val="tx1"/>
                </a:solidFill>
                <a:latin typeface="Arial" panose="020B0604020202020204" pitchFamily="34" charset="0"/>
                <a:cs typeface="Arial" panose="020B0604020202020204" pitchFamily="34" charset="0"/>
              </a:rPr>
              <a:t>the rottenness out of the system. High costs of living and </a:t>
            </a:r>
            <a:endParaRPr lang="en-GB" sz="2800" dirty="0" smtClean="0">
              <a:solidFill>
                <a:schemeClr val="tx1"/>
              </a:solidFill>
              <a:latin typeface="Arial" panose="020B0604020202020204" pitchFamily="34" charset="0"/>
              <a:cs typeface="Arial" panose="020B0604020202020204" pitchFamily="34" charset="0"/>
            </a:endParaRPr>
          </a:p>
          <a:p>
            <a:pPr marL="0" indent="0" defTabSz="914400">
              <a:buNone/>
            </a:pPr>
            <a:r>
              <a:rPr lang="en-GB" sz="2800" dirty="0" smtClean="0">
                <a:solidFill>
                  <a:schemeClr val="tx1"/>
                </a:solidFill>
                <a:latin typeface="Arial" panose="020B0604020202020204" pitchFamily="34" charset="0"/>
                <a:cs typeface="Arial" panose="020B0604020202020204" pitchFamily="34" charset="0"/>
              </a:rPr>
              <a:t>high </a:t>
            </a:r>
            <a:r>
              <a:rPr lang="en-GB" sz="2800" dirty="0">
                <a:solidFill>
                  <a:schemeClr val="tx1"/>
                </a:solidFill>
                <a:latin typeface="Arial" panose="020B0604020202020204" pitchFamily="34" charset="0"/>
                <a:cs typeface="Arial" panose="020B0604020202020204" pitchFamily="34" charset="0"/>
              </a:rPr>
              <a:t>living will come down. ... enterprising people will pick up the </a:t>
            </a:r>
            <a:r>
              <a:rPr lang="en-GB" sz="2800" dirty="0" smtClean="0">
                <a:solidFill>
                  <a:schemeClr val="tx1"/>
                </a:solidFill>
                <a:latin typeface="Arial" panose="020B0604020202020204" pitchFamily="34" charset="0"/>
                <a:cs typeface="Arial" panose="020B0604020202020204" pitchFamily="34" charset="0"/>
              </a:rPr>
              <a:t>wrecks</a:t>
            </a:r>
          </a:p>
          <a:p>
            <a:pPr marL="0" indent="0" defTabSz="914400">
              <a:buNone/>
            </a:pPr>
            <a:r>
              <a:rPr lang="en-GB" sz="2800" dirty="0" smtClean="0">
                <a:solidFill>
                  <a:schemeClr val="tx1"/>
                </a:solidFill>
                <a:latin typeface="Arial" panose="020B0604020202020204" pitchFamily="34" charset="0"/>
                <a:cs typeface="Arial" panose="020B0604020202020204" pitchFamily="34" charset="0"/>
              </a:rPr>
              <a:t> </a:t>
            </a:r>
            <a:r>
              <a:rPr lang="en-GB" sz="2800" dirty="0">
                <a:solidFill>
                  <a:schemeClr val="tx1"/>
                </a:solidFill>
                <a:latin typeface="Arial" panose="020B0604020202020204" pitchFamily="34" charset="0"/>
                <a:cs typeface="Arial" panose="020B0604020202020204" pitchFamily="34" charset="0"/>
              </a:rPr>
              <a:t>from less competent people</a:t>
            </a:r>
            <a:r>
              <a:rPr lang="en-GB" sz="2800" dirty="0" smtClean="0">
                <a:solidFill>
                  <a:schemeClr val="tx1"/>
                </a:solidFill>
                <a:latin typeface="Arial" panose="020B0604020202020204" pitchFamily="34" charset="0"/>
                <a:cs typeface="Arial" panose="020B0604020202020204" pitchFamily="34" charset="0"/>
              </a:rPr>
              <a:t>."</a:t>
            </a:r>
            <a:endParaRPr lang="en-GB" sz="2800" dirty="0">
              <a:solidFill>
                <a:schemeClr val="tx1"/>
              </a:solidFill>
              <a:latin typeface="Arial" panose="020B0604020202020204" pitchFamily="34" charset="0"/>
              <a:cs typeface="Arial" panose="020B0604020202020204" pitchFamily="34" charset="0"/>
            </a:endParaRPr>
          </a:p>
        </p:txBody>
      </p:sp>
      <p:sp>
        <p:nvSpPr>
          <p:cNvPr id="4" name="TextBox 3"/>
          <p:cNvSpPr txBox="1"/>
          <p:nvPr/>
        </p:nvSpPr>
        <p:spPr>
          <a:xfrm>
            <a:off x="392331" y="1274582"/>
            <a:ext cx="11965135" cy="1815882"/>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Herbert Hoover….1932</a:t>
            </a:r>
          </a:p>
          <a:p>
            <a:r>
              <a:rPr lang="en-GB" sz="2800" dirty="0" smtClean="0">
                <a:latin typeface="Arial" panose="020B0604020202020204" pitchFamily="34" charset="0"/>
                <a:cs typeface="Arial" panose="020B0604020202020204" pitchFamily="34" charset="0"/>
              </a:rPr>
              <a:t>“It </a:t>
            </a:r>
            <a:r>
              <a:rPr lang="en-GB" sz="2800" dirty="0">
                <a:latin typeface="Arial" panose="020B0604020202020204" pitchFamily="34" charset="0"/>
                <a:cs typeface="Arial" panose="020B0604020202020204" pitchFamily="34" charset="0"/>
              </a:rPr>
              <a:t>is not the function of the government to relieve individuals of </a:t>
            </a:r>
            <a:r>
              <a:rPr lang="en-GB" sz="2800" dirty="0" smtClean="0">
                <a:latin typeface="Arial" panose="020B0604020202020204" pitchFamily="34" charset="0"/>
                <a:cs typeface="Arial" panose="020B0604020202020204" pitchFamily="34" charset="0"/>
              </a:rPr>
              <a:t>their</a:t>
            </a:r>
          </a:p>
          <a:p>
            <a:r>
              <a:rPr lang="en-GB" sz="2800" dirty="0" smtClean="0">
                <a:latin typeface="Arial" panose="020B0604020202020204" pitchFamily="34" charset="0"/>
                <a:cs typeface="Arial" panose="020B0604020202020204" pitchFamily="34" charset="0"/>
              </a:rPr>
              <a:t> </a:t>
            </a:r>
            <a:r>
              <a:rPr lang="en-GB" sz="2800" dirty="0">
                <a:latin typeface="Arial" panose="020B0604020202020204" pitchFamily="34" charset="0"/>
                <a:cs typeface="Arial" panose="020B0604020202020204" pitchFamily="34" charset="0"/>
              </a:rPr>
              <a:t>responsibilities to their neighbours</a:t>
            </a:r>
            <a:r>
              <a:rPr lang="en-GB" sz="2800" dirty="0" smtClean="0">
                <a:latin typeface="Arial" panose="020B0604020202020204" pitchFamily="34" charset="0"/>
                <a:cs typeface="Arial" panose="020B0604020202020204" pitchFamily="34" charset="0"/>
              </a:rPr>
              <a:t>, </a:t>
            </a:r>
            <a:r>
              <a:rPr lang="en-GB" sz="2800" dirty="0">
                <a:latin typeface="Arial" panose="020B0604020202020204" pitchFamily="34" charset="0"/>
                <a:cs typeface="Arial" panose="020B0604020202020204" pitchFamily="34" charset="0"/>
              </a:rPr>
              <a:t>or to relieve private </a:t>
            </a:r>
            <a:r>
              <a:rPr lang="en-GB" sz="2800" dirty="0" smtClean="0">
                <a:latin typeface="Arial" panose="020B0604020202020204" pitchFamily="34" charset="0"/>
                <a:cs typeface="Arial" panose="020B0604020202020204" pitchFamily="34" charset="0"/>
              </a:rPr>
              <a:t>individuals of </a:t>
            </a:r>
            <a:r>
              <a:rPr lang="en-GB" sz="2800" dirty="0">
                <a:latin typeface="Arial" panose="020B0604020202020204" pitchFamily="34" charset="0"/>
                <a:cs typeface="Arial" panose="020B0604020202020204" pitchFamily="34" charset="0"/>
              </a:rPr>
              <a:t>their </a:t>
            </a:r>
            <a:endParaRPr lang="en-GB" sz="2800" dirty="0" smtClean="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responsibilities </a:t>
            </a:r>
            <a:r>
              <a:rPr lang="en-GB" sz="2800" dirty="0">
                <a:latin typeface="Arial" panose="020B0604020202020204" pitchFamily="34" charset="0"/>
                <a:cs typeface="Arial" panose="020B0604020202020204" pitchFamily="34" charset="0"/>
              </a:rPr>
              <a:t>to the public.” </a:t>
            </a:r>
          </a:p>
        </p:txBody>
      </p:sp>
    </p:spTree>
    <p:extLst>
      <p:ext uri="{BB962C8B-B14F-4D97-AF65-F5344CB8AC3E}">
        <p14:creationId xmlns:p14="http://schemas.microsoft.com/office/powerpoint/2010/main" val="60058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6563" y="3186335"/>
            <a:ext cx="10485437" cy="1280890"/>
          </a:xfrm>
        </p:spPr>
        <p:txBody>
          <a:bodyPr/>
          <a:lstStyle/>
          <a:p>
            <a:r>
              <a:rPr lang="en-GB" dirty="0" smtClean="0"/>
              <a:t>Market Crash and Great Depression</a:t>
            </a:r>
            <a:endParaRPr lang="en-GB" dirty="0"/>
          </a:p>
        </p:txBody>
      </p:sp>
    </p:spTree>
    <p:extLst>
      <p:ext uri="{BB962C8B-B14F-4D97-AF65-F5344CB8AC3E}">
        <p14:creationId xmlns:p14="http://schemas.microsoft.com/office/powerpoint/2010/main" val="29316245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5655" y="212630"/>
            <a:ext cx="10471565" cy="1280890"/>
          </a:xfrm>
        </p:spPr>
        <p:txBody>
          <a:bodyPr/>
          <a:lstStyle/>
          <a:p>
            <a:pPr algn="ctr"/>
            <a:r>
              <a:rPr lang="en-GB" dirty="0" smtClean="0"/>
              <a:t>Response 1 Increase Tariffs </a:t>
            </a:r>
            <a:endParaRPr lang="en-GB" dirty="0"/>
          </a:p>
        </p:txBody>
      </p:sp>
      <p:sp>
        <p:nvSpPr>
          <p:cNvPr id="3" name="Content Placeholder 2"/>
          <p:cNvSpPr>
            <a:spLocks noGrp="1"/>
          </p:cNvSpPr>
          <p:nvPr>
            <p:ph idx="1"/>
          </p:nvPr>
        </p:nvSpPr>
        <p:spPr>
          <a:xfrm>
            <a:off x="754381" y="1121010"/>
            <a:ext cx="11723369" cy="2366773"/>
          </a:xfrm>
        </p:spPr>
        <p:txBody>
          <a:bodyPr>
            <a:noAutofit/>
          </a:bodyPr>
          <a:lstStyle/>
          <a:p>
            <a:r>
              <a:rPr lang="en-GB" sz="2800" dirty="0" smtClean="0">
                <a:latin typeface="Arial" panose="020B0604020202020204" pitchFamily="34" charset="0"/>
                <a:cs typeface="Arial" panose="020B0604020202020204" pitchFamily="34" charset="0"/>
              </a:rPr>
              <a:t>The history of US tariffs</a:t>
            </a:r>
          </a:p>
          <a:p>
            <a:pPr lvl="1"/>
            <a:r>
              <a:rPr lang="en-GB" sz="2600" dirty="0" smtClean="0">
                <a:latin typeface="Arial" panose="020B0604020202020204" pitchFamily="34" charset="0"/>
                <a:cs typeface="Arial" panose="020B0604020202020204" pitchFamily="34" charset="0"/>
              </a:rPr>
              <a:t>1870-1913) …average rate 40%....policy to protect industry &amp; grow</a:t>
            </a:r>
          </a:p>
          <a:p>
            <a:pPr lvl="1"/>
            <a:r>
              <a:rPr lang="en-GB" sz="2600" dirty="0" smtClean="0">
                <a:latin typeface="Arial" panose="020B0604020202020204" pitchFamily="34" charset="0"/>
                <a:cs typeface="Arial" panose="020B0604020202020204" pitchFamily="34" charset="0"/>
              </a:rPr>
              <a:t>1913-1920 …..Wilson Administration …reduced rates to 10%</a:t>
            </a:r>
          </a:p>
          <a:p>
            <a:pPr lvl="1"/>
            <a:r>
              <a:rPr lang="en-GB" sz="2600" dirty="0" smtClean="0">
                <a:latin typeface="Arial" panose="020B0604020202020204" pitchFamily="34" charset="0"/>
                <a:cs typeface="Arial" panose="020B0604020202020204" pitchFamily="34" charset="0"/>
              </a:rPr>
              <a:t>1920……..Post war Recession increased rate to 15%</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The  Republican solution 1930</a:t>
            </a:r>
          </a:p>
          <a:p>
            <a:pPr lvl="1"/>
            <a:r>
              <a:rPr lang="en-GB" sz="2600" dirty="0" smtClean="0">
                <a:latin typeface="Arial" panose="020B0604020202020204" pitchFamily="34" charset="0"/>
                <a:cs typeface="Arial" panose="020B0604020202020204" pitchFamily="34" charset="0"/>
              </a:rPr>
              <a:t>Senators Smoot &amp; Hawley propose 50% tariff increase</a:t>
            </a:r>
          </a:p>
          <a:p>
            <a:pPr lvl="1"/>
            <a:r>
              <a:rPr lang="en-GB" sz="2400" dirty="0">
                <a:latin typeface="Arial" panose="020B0604020202020204" pitchFamily="34" charset="0"/>
                <a:cs typeface="Arial" panose="020B0604020202020204" pitchFamily="34" charset="0"/>
              </a:rPr>
              <a:t>Hoover initially opposes…committed to International </a:t>
            </a:r>
            <a:r>
              <a:rPr lang="en-GB" sz="2400" dirty="0" smtClean="0">
                <a:latin typeface="Arial" panose="020B0604020202020204" pitchFamily="34" charset="0"/>
                <a:cs typeface="Arial" panose="020B0604020202020204" pitchFamily="34" charset="0"/>
              </a:rPr>
              <a:t>cooperation</a:t>
            </a:r>
          </a:p>
          <a:p>
            <a:pPr lvl="1"/>
            <a:r>
              <a:rPr lang="en-GB" sz="2600" dirty="0">
                <a:latin typeface="Arial" panose="020B0604020202020204" pitchFamily="34" charset="0"/>
                <a:cs typeface="Arial" panose="020B0604020202020204" pitchFamily="34" charset="0"/>
              </a:rPr>
              <a:t>Refuses to veto bill…( Head of JP Morgan “I practically fell on my knees </a:t>
            </a:r>
            <a:r>
              <a:rPr lang="en-GB" sz="2600" dirty="0" smtClean="0">
                <a:latin typeface="Arial" panose="020B0604020202020204" pitchFamily="34" charset="0"/>
                <a:cs typeface="Arial" panose="020B0604020202020204" pitchFamily="34" charset="0"/>
              </a:rPr>
              <a:t>to beg </a:t>
            </a:r>
            <a:r>
              <a:rPr lang="en-GB" sz="2600" dirty="0">
                <a:latin typeface="Arial" panose="020B0604020202020204" pitchFamily="34" charset="0"/>
                <a:cs typeface="Arial" panose="020B0604020202020204" pitchFamily="34" charset="0"/>
              </a:rPr>
              <a:t>the President to veto this stupid bill”)</a:t>
            </a:r>
          </a:p>
          <a:p>
            <a:pPr lvl="1"/>
            <a:endParaRPr lang="en-GB" sz="2400" dirty="0" smtClean="0">
              <a:latin typeface="Arial" panose="020B0604020202020204" pitchFamily="34" charset="0"/>
              <a:cs typeface="Arial" panose="020B0604020202020204" pitchFamily="34" charset="0"/>
            </a:endParaRPr>
          </a:p>
          <a:p>
            <a:pPr lvl="1"/>
            <a:endParaRPr lang="en-GB" sz="2400" dirty="0">
              <a:latin typeface="Arial" panose="020B0604020202020204" pitchFamily="34" charset="0"/>
              <a:cs typeface="Arial" panose="020B0604020202020204" pitchFamily="34" charset="0"/>
            </a:endParaRPr>
          </a:p>
          <a:p>
            <a:pPr lvl="1"/>
            <a:endParaRPr lang="en-GB" sz="2600" dirty="0" smtClean="0">
              <a:latin typeface="Arial" panose="020B0604020202020204" pitchFamily="34" charset="0"/>
              <a:cs typeface="Arial" panose="020B0604020202020204" pitchFamily="34" charset="0"/>
            </a:endParaRPr>
          </a:p>
          <a:p>
            <a:pPr lvl="1"/>
            <a:endParaRPr lang="en-GB" sz="2600" dirty="0" smtClean="0">
              <a:latin typeface="Arial" panose="020B0604020202020204" pitchFamily="34" charset="0"/>
              <a:cs typeface="Arial" panose="020B0604020202020204" pitchFamily="34" charset="0"/>
            </a:endParaRPr>
          </a:p>
          <a:p>
            <a:pPr marL="0" indent="0">
              <a:buNone/>
            </a:pPr>
            <a:r>
              <a:rPr lang="en-GB" sz="2800" dirty="0">
                <a:latin typeface="Arial" panose="020B0604020202020204" pitchFamily="34" charset="0"/>
                <a:cs typeface="Arial" panose="020B0604020202020204" pitchFamily="34" charset="0"/>
              </a:rPr>
              <a:t> </a:t>
            </a:r>
            <a:r>
              <a:rPr lang="en-GB" sz="2800" dirty="0" smtClean="0">
                <a:latin typeface="Arial" panose="020B0604020202020204" pitchFamily="34" charset="0"/>
                <a:cs typeface="Arial" panose="020B0604020202020204" pitchFamily="34" charset="0"/>
              </a:rPr>
              <a:t>                     </a:t>
            </a:r>
          </a:p>
          <a:p>
            <a:pPr marL="914400" lvl="2" indent="0">
              <a:buNone/>
            </a:pPr>
            <a:endParaRPr lang="en-GB" sz="2400" dirty="0" smtClean="0">
              <a:latin typeface="Arial" panose="020B0604020202020204" pitchFamily="34" charset="0"/>
              <a:cs typeface="Arial" panose="020B0604020202020204" pitchFamily="34" charset="0"/>
            </a:endParaRPr>
          </a:p>
          <a:p>
            <a:pPr marL="0" indent="0">
              <a:buNone/>
            </a:pPr>
            <a:endParaRPr lang="en-GB" sz="2800" dirty="0">
              <a:latin typeface="Arial" panose="020B0604020202020204" pitchFamily="34" charset="0"/>
              <a:cs typeface="Arial" panose="020B0604020202020204" pitchFamily="34" charset="0"/>
            </a:endParaRPr>
          </a:p>
        </p:txBody>
      </p:sp>
      <p:sp>
        <p:nvSpPr>
          <p:cNvPr id="7" name="TextBox 6"/>
          <p:cNvSpPr txBox="1"/>
          <p:nvPr/>
        </p:nvSpPr>
        <p:spPr>
          <a:xfrm>
            <a:off x="1211581" y="5081452"/>
            <a:ext cx="184731" cy="369332"/>
          </a:xfrm>
          <a:prstGeom prst="rect">
            <a:avLst/>
          </a:prstGeom>
          <a:noFill/>
        </p:spPr>
        <p:txBody>
          <a:bodyPr wrap="none" rtlCol="0">
            <a:spAutoFit/>
          </a:bodyPr>
          <a:lstStyle/>
          <a:p>
            <a:endParaRPr lang="en-GB" dirty="0"/>
          </a:p>
        </p:txBody>
      </p:sp>
      <p:sp>
        <p:nvSpPr>
          <p:cNvPr id="8" name="TextBox 7"/>
          <p:cNvSpPr txBox="1"/>
          <p:nvPr/>
        </p:nvSpPr>
        <p:spPr>
          <a:xfrm>
            <a:off x="2312145" y="5681824"/>
            <a:ext cx="184731" cy="523220"/>
          </a:xfrm>
          <a:prstGeom prst="rect">
            <a:avLst/>
          </a:prstGeom>
          <a:noFill/>
        </p:spPr>
        <p:txBody>
          <a:bodyPr wrap="none" rtlCol="0">
            <a:spAutoFit/>
          </a:bodyPr>
          <a:lstStyle/>
          <a:p>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0101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349" y="101599"/>
            <a:ext cx="12192001" cy="1450109"/>
          </a:xfrm>
        </p:spPr>
        <p:txBody>
          <a:bodyPr>
            <a:normAutofit fontScale="90000"/>
          </a:bodyPr>
          <a:lstStyle/>
          <a:p>
            <a:pPr algn="ctr"/>
            <a:r>
              <a:rPr lang="en-GB" dirty="0" smtClean="0"/>
              <a:t>The result</a:t>
            </a:r>
            <a:br>
              <a:rPr lang="en-GB" dirty="0" smtClean="0"/>
            </a:br>
            <a:r>
              <a:rPr lang="en-GB" sz="3100" dirty="0" smtClean="0">
                <a:latin typeface="Arial" panose="020B0604020202020204" pitchFamily="34" charset="0"/>
                <a:cs typeface="Arial" panose="020B0604020202020204" pitchFamily="34" charset="0"/>
              </a:rPr>
              <a:t>….retaliation and 60% drop in exports &amp; imports</a:t>
            </a:r>
            <a:br>
              <a:rPr lang="en-GB" sz="3100" dirty="0" smtClean="0">
                <a:latin typeface="Arial" panose="020B0604020202020204" pitchFamily="34" charset="0"/>
                <a:cs typeface="Arial" panose="020B0604020202020204" pitchFamily="34" charset="0"/>
              </a:rPr>
            </a:br>
            <a:r>
              <a:rPr lang="en-GB" sz="3100" dirty="0" smtClean="0">
                <a:latin typeface="Arial" panose="020B0604020202020204" pitchFamily="34" charset="0"/>
                <a:cs typeface="Arial" panose="020B0604020202020204" pitchFamily="34" charset="0"/>
              </a:rPr>
              <a:t>…”international trade” shrinks from 15% to less than 3% of economy</a:t>
            </a:r>
            <a:endParaRPr lang="en-GB" sz="31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217170" y="1616273"/>
            <a:ext cx="11974830" cy="5359292"/>
          </a:xfrm>
          <a:prstGeom prst="rect">
            <a:avLst/>
          </a:prstGeom>
        </p:spPr>
      </p:pic>
    </p:spTree>
    <p:extLst>
      <p:ext uri="{BB962C8B-B14F-4D97-AF65-F5344CB8AC3E}">
        <p14:creationId xmlns:p14="http://schemas.microsoft.com/office/powerpoint/2010/main" val="8011250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6675" y="157385"/>
            <a:ext cx="8911687" cy="556990"/>
          </a:xfrm>
        </p:spPr>
        <p:txBody>
          <a:bodyPr>
            <a:normAutofit fontScale="90000"/>
          </a:bodyPr>
          <a:lstStyle/>
          <a:p>
            <a:pPr algn="ctr"/>
            <a:r>
              <a:rPr lang="en-GB" dirty="0" smtClean="0"/>
              <a:t>Roaring Twenties 1921-1929</a:t>
            </a:r>
            <a:endParaRPr lang="en-GB" dirty="0"/>
          </a:p>
        </p:txBody>
      </p:sp>
      <p:sp>
        <p:nvSpPr>
          <p:cNvPr id="3" name="Content Placeholder 2"/>
          <p:cNvSpPr>
            <a:spLocks noGrp="1"/>
          </p:cNvSpPr>
          <p:nvPr>
            <p:ph idx="1"/>
          </p:nvPr>
        </p:nvSpPr>
        <p:spPr>
          <a:xfrm>
            <a:off x="1542688" y="837153"/>
            <a:ext cx="11544300" cy="5299242"/>
          </a:xfrm>
        </p:spPr>
        <p:txBody>
          <a:bodyPr>
            <a:normAutofit fontScale="70000" lnSpcReduction="20000"/>
          </a:bodyPr>
          <a:lstStyle/>
          <a:p>
            <a:r>
              <a:rPr lang="en-GB" sz="3300" dirty="0" smtClean="0">
                <a:latin typeface="Arial" panose="020B0604020202020204" pitchFamily="34" charset="0"/>
                <a:cs typeface="Arial" panose="020B0604020202020204" pitchFamily="34" charset="0"/>
              </a:rPr>
              <a:t>The </a:t>
            </a:r>
            <a:r>
              <a:rPr lang="en-GB" sz="3300" dirty="0">
                <a:latin typeface="Arial" panose="020B0604020202020204" pitchFamily="34" charset="0"/>
                <a:cs typeface="Arial" panose="020B0604020202020204" pitchFamily="34" charset="0"/>
              </a:rPr>
              <a:t>1920’s USA a booming economy</a:t>
            </a:r>
          </a:p>
          <a:p>
            <a:pPr lvl="1"/>
            <a:r>
              <a:rPr lang="en-GB" sz="2800" dirty="0">
                <a:latin typeface="Arial" panose="020B0604020202020204" pitchFamily="34" charset="0"/>
                <a:cs typeface="Arial" panose="020B0604020202020204" pitchFamily="34" charset="0"/>
              </a:rPr>
              <a:t>Rising standard of living wages rise 40% , prices 10% </a:t>
            </a:r>
          </a:p>
          <a:p>
            <a:pPr lvl="1"/>
            <a:r>
              <a:rPr lang="en-GB" sz="2800" dirty="0">
                <a:latin typeface="Arial" panose="020B0604020202020204" pitchFamily="34" charset="0"/>
                <a:cs typeface="Arial" panose="020B0604020202020204" pitchFamily="34" charset="0"/>
              </a:rPr>
              <a:t>Rising international trade…modest US tariffs, US loans fund German reparations and economy</a:t>
            </a:r>
          </a:p>
          <a:p>
            <a:pPr lvl="1"/>
            <a:r>
              <a:rPr lang="en-GB" sz="2800" dirty="0">
                <a:latin typeface="Arial" panose="020B0604020202020204" pitchFamily="34" charset="0"/>
                <a:cs typeface="Arial" panose="020B0604020202020204" pitchFamily="34" charset="0"/>
              </a:rPr>
              <a:t>Unprecedented rise of consumer lending (from 3% to 7% of GDP) by ‘new’ middle class</a:t>
            </a:r>
          </a:p>
          <a:p>
            <a:pPr lvl="2"/>
            <a:r>
              <a:rPr lang="en-GB" sz="2800" dirty="0">
                <a:latin typeface="Arial" panose="020B0604020202020204" pitchFamily="34" charset="0"/>
                <a:cs typeface="Arial" panose="020B0604020202020204" pitchFamily="34" charset="0"/>
              </a:rPr>
              <a:t>75% durable goods bought on credit</a:t>
            </a:r>
          </a:p>
          <a:p>
            <a:pPr lvl="2"/>
            <a:r>
              <a:rPr lang="en-GB" sz="2800" dirty="0">
                <a:latin typeface="Arial" panose="020B0604020202020204" pitchFamily="34" charset="0"/>
                <a:cs typeface="Arial" panose="020B0604020202020204" pitchFamily="34" charset="0"/>
              </a:rPr>
              <a:t>15% US public investing in stocks by 1929 </a:t>
            </a:r>
            <a:endParaRPr lang="en-GB" sz="2800" dirty="0" smtClean="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r>
              <a:rPr lang="en-GB" sz="3300" dirty="0" smtClean="0">
                <a:latin typeface="Arial" panose="020B0604020202020204" pitchFamily="34" charset="0"/>
                <a:cs typeface="Arial" panose="020B0604020202020204" pitchFamily="34" charset="0"/>
              </a:rPr>
              <a:t>“Anything goes” Financial System</a:t>
            </a:r>
            <a:endParaRPr lang="en-GB" sz="3300" dirty="0">
              <a:latin typeface="Arial" panose="020B0604020202020204" pitchFamily="34" charset="0"/>
              <a:cs typeface="Arial" panose="020B0604020202020204" pitchFamily="34" charset="0"/>
            </a:endParaRPr>
          </a:p>
          <a:p>
            <a:pPr lvl="1"/>
            <a:r>
              <a:rPr lang="en-GB" sz="3100" dirty="0" smtClean="0">
                <a:latin typeface="Arial" panose="020B0604020202020204" pitchFamily="34" charset="0"/>
                <a:cs typeface="Arial" panose="020B0604020202020204" pitchFamily="34" charset="0"/>
              </a:rPr>
              <a:t>Federal Reserve created 1912 but decentralised….decisions based on consensus…none</a:t>
            </a:r>
          </a:p>
          <a:p>
            <a:pPr lvl="1"/>
            <a:r>
              <a:rPr lang="en-GB" sz="3100" dirty="0" smtClean="0">
                <a:latin typeface="Arial" panose="020B0604020202020204" pitchFamily="34" charset="0"/>
                <a:cs typeface="Arial" panose="020B0604020202020204" pitchFamily="34" charset="0"/>
              </a:rPr>
              <a:t>Margin stock buying (buy $100 stock, 10% down payment, 90% due in future)</a:t>
            </a:r>
          </a:p>
          <a:p>
            <a:pPr lvl="1"/>
            <a:r>
              <a:rPr lang="en-GB" sz="3100" dirty="0" smtClean="0">
                <a:latin typeface="Arial" panose="020B0604020202020204" pitchFamily="34" charset="0"/>
                <a:cs typeface="Arial" panose="020B0604020202020204" pitchFamily="34" charset="0"/>
              </a:rPr>
              <a:t>Banks as speculators ..Commercial banks also active traders</a:t>
            </a:r>
          </a:p>
          <a:p>
            <a:pPr lvl="1"/>
            <a:r>
              <a:rPr lang="en-GB" sz="3100" dirty="0" smtClean="0">
                <a:latin typeface="Arial" panose="020B0604020202020204" pitchFamily="34" charset="0"/>
                <a:cs typeface="Arial" panose="020B0604020202020204" pitchFamily="34" charset="0"/>
              </a:rPr>
              <a:t>Insider trading rampant</a:t>
            </a:r>
            <a:endParaRPr lang="en-GB" dirty="0" smtClean="0"/>
          </a:p>
          <a:p>
            <a:endParaRPr lang="en-GB" dirty="0"/>
          </a:p>
          <a:p>
            <a:endParaRPr lang="en-GB" dirty="0" smtClean="0"/>
          </a:p>
          <a:p>
            <a:endParaRPr lang="en-GB" dirty="0"/>
          </a:p>
          <a:p>
            <a:endParaRPr lang="en-GB" dirty="0"/>
          </a:p>
        </p:txBody>
      </p:sp>
      <p:sp>
        <p:nvSpPr>
          <p:cNvPr id="4" name="TextBox 3"/>
          <p:cNvSpPr txBox="1"/>
          <p:nvPr/>
        </p:nvSpPr>
        <p:spPr>
          <a:xfrm>
            <a:off x="1348468" y="6040866"/>
            <a:ext cx="9894055" cy="523220"/>
          </a:xfrm>
          <a:prstGeom prst="rect">
            <a:avLst/>
          </a:prstGeom>
          <a:solidFill>
            <a:schemeClr val="bg1"/>
          </a:solidFill>
        </p:spPr>
        <p:txBody>
          <a:bodyPr wrap="none" rtlCol="0">
            <a:spAutoFit/>
          </a:bodyPr>
          <a:lstStyle/>
          <a:p>
            <a:r>
              <a:rPr lang="en-GB" sz="2800" dirty="0" smtClean="0">
                <a:latin typeface="Arial" panose="020B0604020202020204" pitchFamily="34" charset="0"/>
                <a:cs typeface="Arial" panose="020B0604020202020204" pitchFamily="34" charset="0"/>
              </a:rPr>
              <a:t>…..certainty of future price rises…this is the ”New Economy” </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79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6942" y="0"/>
            <a:ext cx="8911687" cy="1271365"/>
          </a:xfrm>
        </p:spPr>
        <p:txBody>
          <a:bodyPr/>
          <a:lstStyle/>
          <a:p>
            <a:pPr algn="ctr"/>
            <a:r>
              <a:rPr lang="en-GB" dirty="0" smtClean="0"/>
              <a:t>Booming Stock market </a:t>
            </a:r>
            <a:endParaRPr lang="en-GB" dirty="0"/>
          </a:p>
        </p:txBody>
      </p:sp>
      <p:sp>
        <p:nvSpPr>
          <p:cNvPr id="9" name="TextBox 8"/>
          <p:cNvSpPr txBox="1"/>
          <p:nvPr/>
        </p:nvSpPr>
        <p:spPr>
          <a:xfrm>
            <a:off x="6584300" y="1548674"/>
            <a:ext cx="5440913"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1928…Fed concerned and raise rates </a:t>
            </a:r>
          </a:p>
          <a:p>
            <a:r>
              <a:rPr lang="en-GB" sz="2400" dirty="0">
                <a:latin typeface="Arial" panose="020B0604020202020204" pitchFamily="34" charset="0"/>
                <a:cs typeface="Arial" panose="020B0604020202020204" pitchFamily="34" charset="0"/>
              </a:rPr>
              <a:t>……Feb  from 3.5% 4</a:t>
            </a:r>
            <a:r>
              <a:rPr lang="en-GB" sz="2400" dirty="0" smtClean="0">
                <a:latin typeface="Arial" panose="020B0604020202020204" pitchFamily="34" charset="0"/>
                <a:cs typeface="Arial" panose="020B0604020202020204" pitchFamily="34" charset="0"/>
              </a:rPr>
              <a:t>%/ July to 4.5%</a:t>
            </a:r>
            <a:endParaRPr lang="en-GB" sz="2400" dirty="0">
              <a:latin typeface="Arial" panose="020B0604020202020204" pitchFamily="34" charset="0"/>
              <a:cs typeface="Arial" panose="020B0604020202020204" pitchFamily="34" charset="0"/>
            </a:endParaRPr>
          </a:p>
        </p:txBody>
      </p:sp>
      <p:sp>
        <p:nvSpPr>
          <p:cNvPr id="10" name="TextBox 9"/>
          <p:cNvSpPr txBox="1"/>
          <p:nvPr/>
        </p:nvSpPr>
        <p:spPr>
          <a:xfrm>
            <a:off x="6408833" y="6027003"/>
            <a:ext cx="5874557"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First public warnings market overheated</a:t>
            </a:r>
          </a:p>
          <a:p>
            <a:r>
              <a:rPr lang="en-GB" sz="2400" dirty="0">
                <a:latin typeface="Arial" panose="020B0604020202020204" pitchFamily="34" charset="0"/>
                <a:cs typeface="Arial" panose="020B0604020202020204" pitchFamily="34" charset="0"/>
              </a:rPr>
              <a:t>…’experts” defend THE NEW ECONOMY</a:t>
            </a:r>
          </a:p>
        </p:txBody>
      </p:sp>
      <p:sp>
        <p:nvSpPr>
          <p:cNvPr id="3" name="TextBox 2"/>
          <p:cNvSpPr txBox="1"/>
          <p:nvPr/>
        </p:nvSpPr>
        <p:spPr>
          <a:xfrm>
            <a:off x="6602838" y="565762"/>
            <a:ext cx="6571030" cy="830997"/>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Dow Jones index rose 100% from 108 January</a:t>
            </a:r>
          </a:p>
          <a:p>
            <a:r>
              <a:rPr lang="en-GB" sz="2400" dirty="0" smtClean="0">
                <a:latin typeface="Arial" panose="020B0604020202020204" pitchFamily="34" charset="0"/>
                <a:cs typeface="Arial" panose="020B0604020202020204" pitchFamily="34" charset="0"/>
              </a:rPr>
              <a:t>1920 to 220 October 1928</a:t>
            </a:r>
            <a:endParaRPr lang="en-GB" sz="2400" dirty="0">
              <a:latin typeface="Arial" panose="020B0604020202020204" pitchFamily="34" charset="0"/>
              <a:cs typeface="Arial" panose="020B0604020202020204" pitchFamily="34" charset="0"/>
            </a:endParaRPr>
          </a:p>
        </p:txBody>
      </p:sp>
      <p:sp>
        <p:nvSpPr>
          <p:cNvPr id="8" name="TextBox 7"/>
          <p:cNvSpPr txBox="1"/>
          <p:nvPr/>
        </p:nvSpPr>
        <p:spPr>
          <a:xfrm>
            <a:off x="6552512" y="4829404"/>
            <a:ext cx="5353050" cy="1200329"/>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But market rises another 80% </a:t>
            </a:r>
          </a:p>
          <a:p>
            <a:r>
              <a:rPr lang="en-GB" sz="2400" dirty="0">
                <a:latin typeface="Arial" panose="020B0604020202020204" pitchFamily="34" charset="0"/>
                <a:cs typeface="Arial" panose="020B0604020202020204" pitchFamily="34" charset="0"/>
              </a:rPr>
              <a:t>….…market up 400% in 10 years</a:t>
            </a:r>
          </a:p>
          <a:p>
            <a:r>
              <a:rPr lang="en-GB" sz="2400" dirty="0">
                <a:latin typeface="Arial" panose="020B0604020202020204" pitchFamily="34" charset="0"/>
                <a:cs typeface="Arial" panose="020B0604020202020204" pitchFamily="34" charset="0"/>
              </a:rPr>
              <a:t>…… real economy 42%</a:t>
            </a:r>
          </a:p>
        </p:txBody>
      </p:sp>
      <p:pic>
        <p:nvPicPr>
          <p:cNvPr id="12" name="Picture 11"/>
          <p:cNvPicPr>
            <a:picLocks noChangeAspect="1"/>
          </p:cNvPicPr>
          <p:nvPr/>
        </p:nvPicPr>
        <p:blipFill>
          <a:blip r:embed="rId2"/>
          <a:stretch>
            <a:fillRect/>
          </a:stretch>
        </p:blipFill>
        <p:spPr>
          <a:xfrm>
            <a:off x="852201" y="1472003"/>
            <a:ext cx="5614702" cy="5385997"/>
          </a:xfrm>
          <a:prstGeom prst="rect">
            <a:avLst/>
          </a:prstGeom>
        </p:spPr>
      </p:pic>
      <p:sp>
        <p:nvSpPr>
          <p:cNvPr id="13" name="TextBox 12"/>
          <p:cNvSpPr txBox="1"/>
          <p:nvPr/>
        </p:nvSpPr>
        <p:spPr>
          <a:xfrm>
            <a:off x="257175" y="1419225"/>
            <a:ext cx="569387" cy="369332"/>
          </a:xfrm>
          <a:prstGeom prst="rect">
            <a:avLst/>
          </a:prstGeom>
          <a:noFill/>
        </p:spPr>
        <p:txBody>
          <a:bodyPr wrap="none" rtlCol="0">
            <a:spAutoFit/>
          </a:bodyPr>
          <a:lstStyle/>
          <a:p>
            <a:r>
              <a:rPr lang="en-GB" b="1" dirty="0" smtClean="0">
                <a:latin typeface="Arial" panose="020B0604020202020204" pitchFamily="34" charset="0"/>
                <a:cs typeface="Arial" panose="020B0604020202020204" pitchFamily="34" charset="0"/>
              </a:rPr>
              <a:t>400</a:t>
            </a:r>
            <a:endParaRPr lang="en-GB" b="1" dirty="0">
              <a:latin typeface="Arial" panose="020B0604020202020204" pitchFamily="34" charset="0"/>
              <a:cs typeface="Arial" panose="020B0604020202020204" pitchFamily="34" charset="0"/>
            </a:endParaRPr>
          </a:p>
        </p:txBody>
      </p:sp>
      <p:sp>
        <p:nvSpPr>
          <p:cNvPr id="14" name="TextBox 13"/>
          <p:cNvSpPr txBox="1"/>
          <p:nvPr/>
        </p:nvSpPr>
        <p:spPr>
          <a:xfrm>
            <a:off x="285750" y="2733675"/>
            <a:ext cx="569387" cy="369332"/>
          </a:xfrm>
          <a:prstGeom prst="rect">
            <a:avLst/>
          </a:prstGeom>
          <a:noFill/>
        </p:spPr>
        <p:txBody>
          <a:bodyPr wrap="none" rtlCol="0">
            <a:spAutoFit/>
          </a:bodyPr>
          <a:lstStyle/>
          <a:p>
            <a:r>
              <a:rPr lang="en-GB" b="1" dirty="0">
                <a:latin typeface="Arial" panose="020B0604020202020204" pitchFamily="34" charset="0"/>
                <a:cs typeface="Arial" panose="020B0604020202020204" pitchFamily="34" charset="0"/>
              </a:rPr>
              <a:t>3</a:t>
            </a:r>
            <a:r>
              <a:rPr lang="en-GB" b="1" dirty="0" smtClean="0">
                <a:latin typeface="Arial" panose="020B0604020202020204" pitchFamily="34" charset="0"/>
                <a:cs typeface="Arial" panose="020B0604020202020204" pitchFamily="34" charset="0"/>
              </a:rPr>
              <a:t>00</a:t>
            </a:r>
            <a:endParaRPr lang="en-GB" b="1" dirty="0">
              <a:latin typeface="Arial" panose="020B0604020202020204" pitchFamily="34" charset="0"/>
              <a:cs typeface="Arial" panose="020B0604020202020204" pitchFamily="34" charset="0"/>
            </a:endParaRPr>
          </a:p>
        </p:txBody>
      </p:sp>
      <p:sp>
        <p:nvSpPr>
          <p:cNvPr id="15" name="TextBox 14"/>
          <p:cNvSpPr txBox="1"/>
          <p:nvPr/>
        </p:nvSpPr>
        <p:spPr>
          <a:xfrm>
            <a:off x="304800" y="3867150"/>
            <a:ext cx="569387" cy="369332"/>
          </a:xfrm>
          <a:prstGeom prst="rect">
            <a:avLst/>
          </a:prstGeom>
          <a:noFill/>
        </p:spPr>
        <p:txBody>
          <a:bodyPr wrap="none" rtlCol="0">
            <a:spAutoFit/>
          </a:bodyPr>
          <a:lstStyle/>
          <a:p>
            <a:r>
              <a:rPr lang="en-GB" b="1" dirty="0" smtClean="0">
                <a:latin typeface="Arial" panose="020B0604020202020204" pitchFamily="34" charset="0"/>
                <a:cs typeface="Arial" panose="020B0604020202020204" pitchFamily="34" charset="0"/>
              </a:rPr>
              <a:t>200</a:t>
            </a:r>
            <a:endParaRPr lang="en-GB" b="1" dirty="0">
              <a:latin typeface="Arial" panose="020B0604020202020204" pitchFamily="34" charset="0"/>
              <a:cs typeface="Arial" panose="020B0604020202020204" pitchFamily="34" charset="0"/>
            </a:endParaRPr>
          </a:p>
        </p:txBody>
      </p:sp>
      <p:sp>
        <p:nvSpPr>
          <p:cNvPr id="16" name="TextBox 15"/>
          <p:cNvSpPr txBox="1"/>
          <p:nvPr/>
        </p:nvSpPr>
        <p:spPr>
          <a:xfrm>
            <a:off x="295275" y="5172075"/>
            <a:ext cx="569387" cy="369332"/>
          </a:xfrm>
          <a:prstGeom prst="rect">
            <a:avLst/>
          </a:prstGeom>
          <a:noFill/>
        </p:spPr>
        <p:txBody>
          <a:bodyPr wrap="none" rtlCol="0">
            <a:spAutoFit/>
          </a:bodyPr>
          <a:lstStyle/>
          <a:p>
            <a:r>
              <a:rPr lang="en-GB" b="1" dirty="0" smtClean="0">
                <a:latin typeface="Arial" panose="020B0604020202020204" pitchFamily="34" charset="0"/>
                <a:cs typeface="Arial" panose="020B0604020202020204" pitchFamily="34" charset="0"/>
              </a:rPr>
              <a:t>100</a:t>
            </a:r>
            <a:endParaRPr lang="en-GB" b="1" dirty="0">
              <a:latin typeface="Arial" panose="020B0604020202020204" pitchFamily="34" charset="0"/>
              <a:cs typeface="Arial" panose="020B0604020202020204" pitchFamily="34" charset="0"/>
            </a:endParaRPr>
          </a:p>
        </p:txBody>
      </p:sp>
      <p:sp>
        <p:nvSpPr>
          <p:cNvPr id="17" name="TextBox 16"/>
          <p:cNvSpPr txBox="1"/>
          <p:nvPr/>
        </p:nvSpPr>
        <p:spPr>
          <a:xfrm>
            <a:off x="1684662" y="628535"/>
            <a:ext cx="3286477" cy="954107"/>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Dow Jones Index </a:t>
            </a:r>
          </a:p>
          <a:p>
            <a:r>
              <a:rPr lang="en-GB" sz="2800" dirty="0" smtClean="0">
                <a:latin typeface="Arial" panose="020B0604020202020204" pitchFamily="34" charset="0"/>
                <a:cs typeface="Arial" panose="020B0604020202020204" pitchFamily="34" charset="0"/>
              </a:rPr>
              <a:t>1920-October 1929</a:t>
            </a:r>
            <a:endParaRPr lang="en-GB" sz="2800" dirty="0">
              <a:latin typeface="Arial" panose="020B0604020202020204" pitchFamily="34" charset="0"/>
              <a:cs typeface="Arial" panose="020B0604020202020204" pitchFamily="34" charset="0"/>
            </a:endParaRPr>
          </a:p>
        </p:txBody>
      </p:sp>
      <p:sp>
        <p:nvSpPr>
          <p:cNvPr id="18" name="TextBox 17"/>
          <p:cNvSpPr txBox="1"/>
          <p:nvPr/>
        </p:nvSpPr>
        <p:spPr>
          <a:xfrm>
            <a:off x="6532398" y="2522634"/>
            <a:ext cx="5557932"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1929 Spring. Early indicators </a:t>
            </a:r>
            <a:r>
              <a:rPr lang="en-GB" sz="2400" dirty="0" smtClean="0">
                <a:latin typeface="Arial" panose="020B0604020202020204" pitchFamily="34" charset="0"/>
                <a:cs typeface="Arial" panose="020B0604020202020204" pitchFamily="34" charset="0"/>
              </a:rPr>
              <a:t>bad news</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…..reduction in steel </a:t>
            </a:r>
            <a:r>
              <a:rPr lang="en-GB" sz="2400" dirty="0" smtClean="0">
                <a:latin typeface="Arial" panose="020B0604020202020204" pitchFamily="34" charset="0"/>
                <a:cs typeface="Arial" panose="020B0604020202020204" pitchFamily="34" charset="0"/>
              </a:rPr>
              <a:t>/car sales/ houses</a:t>
            </a:r>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…..falling production/prices</a:t>
            </a:r>
            <a:endParaRPr lang="en-GB" sz="2400" dirty="0">
              <a:latin typeface="Arial" panose="020B0604020202020204" pitchFamily="34" charset="0"/>
              <a:cs typeface="Arial" panose="020B0604020202020204" pitchFamily="34" charset="0"/>
            </a:endParaRPr>
          </a:p>
        </p:txBody>
      </p:sp>
      <p:sp>
        <p:nvSpPr>
          <p:cNvPr id="19" name="TextBox 18"/>
          <p:cNvSpPr txBox="1"/>
          <p:nvPr/>
        </p:nvSpPr>
        <p:spPr>
          <a:xfrm>
            <a:off x="6550977" y="3911218"/>
            <a:ext cx="5388013" cy="830997"/>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1929 Fed </a:t>
            </a:r>
            <a:r>
              <a:rPr lang="en-GB" sz="2400" dirty="0">
                <a:latin typeface="Arial" panose="020B0604020202020204" pitchFamily="34" charset="0"/>
                <a:cs typeface="Arial" panose="020B0604020202020204" pitchFamily="34" charset="0"/>
              </a:rPr>
              <a:t>responds…too little, too late</a:t>
            </a:r>
          </a:p>
          <a:p>
            <a:r>
              <a:rPr lang="en-GB" sz="2400" dirty="0">
                <a:latin typeface="Arial" panose="020B0604020202020204" pitchFamily="34" charset="0"/>
                <a:cs typeface="Arial" panose="020B0604020202020204" pitchFamily="34" charset="0"/>
              </a:rPr>
              <a:t>……Feb  from 4.5% 5.0</a:t>
            </a:r>
            <a:r>
              <a:rPr lang="en-GB" sz="2400" dirty="0" smtClean="0">
                <a:latin typeface="Arial" panose="020B0604020202020204" pitchFamily="34" charset="0"/>
                <a:cs typeface="Arial" panose="020B0604020202020204" pitchFamily="34" charset="0"/>
              </a:rPr>
              <a:t>%/ August 6%</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477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 grpId="0"/>
      <p:bldP spid="8" grpId="0"/>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7625" y="100235"/>
            <a:ext cx="8911687" cy="1280890"/>
          </a:xfrm>
        </p:spPr>
        <p:txBody>
          <a:bodyPr/>
          <a:lstStyle/>
          <a:p>
            <a:pPr algn="ctr"/>
            <a:r>
              <a:rPr lang="en-GB" dirty="0" smtClean="0"/>
              <a:t>The Crash Thursday October 24th  </a:t>
            </a:r>
            <a:endParaRPr lang="en-GB" dirty="0"/>
          </a:p>
        </p:txBody>
      </p:sp>
      <p:sp>
        <p:nvSpPr>
          <p:cNvPr id="3" name="Content Placeholder 2"/>
          <p:cNvSpPr>
            <a:spLocks noGrp="1"/>
          </p:cNvSpPr>
          <p:nvPr>
            <p:ph idx="1"/>
          </p:nvPr>
        </p:nvSpPr>
        <p:spPr>
          <a:xfrm>
            <a:off x="1165034" y="968222"/>
            <a:ext cx="11725275" cy="2898698"/>
          </a:xfrm>
        </p:spPr>
        <p:txBody>
          <a:bodyPr>
            <a:noAutofit/>
          </a:bodyPr>
          <a:lstStyle/>
          <a:p>
            <a:r>
              <a:rPr lang="en-GB" sz="2800" dirty="0" smtClean="0">
                <a:latin typeface="Arial" panose="020B0604020202020204" pitchFamily="34" charset="0"/>
                <a:cs typeface="Arial" panose="020B0604020202020204" pitchFamily="34" charset="0"/>
              </a:rPr>
              <a:t>Thursday October 24</a:t>
            </a:r>
            <a:r>
              <a:rPr lang="en-GB" sz="2800" baseline="30000" dirty="0" smtClean="0">
                <a:latin typeface="Arial" panose="020B0604020202020204" pitchFamily="34" charset="0"/>
                <a:cs typeface="Arial" panose="020B0604020202020204" pitchFamily="34" charset="0"/>
              </a:rPr>
              <a:t>th</a:t>
            </a:r>
          </a:p>
          <a:p>
            <a:pPr marL="0" indent="0">
              <a:buNone/>
            </a:pPr>
            <a:r>
              <a:rPr lang="en-GB" sz="2800" baseline="30000" dirty="0">
                <a:latin typeface="Arial" panose="020B0604020202020204" pitchFamily="34" charset="0"/>
                <a:cs typeface="Arial" panose="020B0604020202020204" pitchFamily="34" charset="0"/>
              </a:rPr>
              <a:t> </a:t>
            </a:r>
            <a:r>
              <a:rPr lang="en-GB" sz="2800" dirty="0" smtClean="0">
                <a:latin typeface="Arial" panose="020B0604020202020204" pitchFamily="34" charset="0"/>
                <a:cs typeface="Arial" panose="020B0604020202020204" pitchFamily="34" charset="0"/>
              </a:rPr>
              <a:t>…..rumours spread “market overvalued.”</a:t>
            </a:r>
          </a:p>
          <a:p>
            <a:pPr marL="0" indent="0">
              <a:buNone/>
            </a:pPr>
            <a:r>
              <a:rPr lang="en-GB" sz="2800" dirty="0" smtClean="0">
                <a:latin typeface="Arial" panose="020B0604020202020204" pitchFamily="34" charset="0"/>
                <a:cs typeface="Arial" panose="020B0604020202020204" pitchFamily="34" charset="0"/>
              </a:rPr>
              <a:t>…panic selling, drops 11%</a:t>
            </a:r>
          </a:p>
          <a:p>
            <a:pPr marL="0" indent="0">
              <a:buNone/>
            </a:pPr>
            <a:r>
              <a:rPr lang="en-GB" sz="2800" dirty="0" smtClean="0">
                <a:latin typeface="Arial" panose="020B0604020202020204" pitchFamily="34" charset="0"/>
                <a:cs typeface="Arial" panose="020B0604020202020204" pitchFamily="34" charset="0"/>
              </a:rPr>
              <a:t>...volume too high to process orders</a:t>
            </a:r>
          </a:p>
          <a:p>
            <a:pPr marL="0" indent="0">
              <a:buNone/>
            </a:pPr>
            <a:r>
              <a:rPr lang="en-GB" sz="2800" dirty="0" smtClean="0">
                <a:latin typeface="Arial" panose="020B0604020202020204" pitchFamily="34" charset="0"/>
                <a:cs typeface="Arial" panose="020B0604020202020204" pitchFamily="34" charset="0"/>
              </a:rPr>
              <a:t>….emergency meeting of bankers </a:t>
            </a:r>
            <a:endParaRPr lang="en-GB" sz="2800" dirty="0">
              <a:latin typeface="Arial" panose="020B0604020202020204" pitchFamily="34" charset="0"/>
              <a:cs typeface="Arial" panose="020B0604020202020204" pitchFamily="34" charset="0"/>
            </a:endParaRPr>
          </a:p>
        </p:txBody>
      </p:sp>
      <p:sp>
        <p:nvSpPr>
          <p:cNvPr id="4" name="TextBox 3"/>
          <p:cNvSpPr txBox="1"/>
          <p:nvPr/>
        </p:nvSpPr>
        <p:spPr>
          <a:xfrm>
            <a:off x="790575" y="4324350"/>
            <a:ext cx="11022569" cy="1855893"/>
          </a:xfrm>
          <a:prstGeom prst="rect">
            <a:avLst/>
          </a:prstGeom>
          <a:noFill/>
        </p:spPr>
        <p:txBody>
          <a:bodyPr wrap="none" rtlCol="0">
            <a:spAutoFit/>
          </a:bodyPr>
          <a:lstStyle/>
          <a:p>
            <a:pPr marL="342900" indent="-342900" defTabSz="457200">
              <a:lnSpc>
                <a:spcPct val="80000"/>
              </a:lnSpc>
              <a:spcBef>
                <a:spcPts val="1000"/>
              </a:spcBef>
              <a:buClr>
                <a:schemeClr val="accent1"/>
              </a:buClr>
              <a:buFont typeface="Wingdings 3" charset="2"/>
              <a:buChar char=""/>
            </a:pPr>
            <a:r>
              <a:rPr lang="en-GB" sz="2800" dirty="0">
                <a:solidFill>
                  <a:schemeClr val="tx1">
                    <a:lumMod val="75000"/>
                    <a:lumOff val="25000"/>
                  </a:schemeClr>
                </a:solidFill>
                <a:latin typeface="Arial" panose="020B0604020202020204" pitchFamily="34" charset="0"/>
                <a:cs typeface="Arial" panose="020B0604020202020204" pitchFamily="34" charset="0"/>
              </a:rPr>
              <a:t>Friday October 25th….Banking Consortium attempt to stop fall by </a:t>
            </a:r>
            <a:endParaRPr lang="en-GB" sz="2800" dirty="0" smtClean="0">
              <a:solidFill>
                <a:schemeClr val="tx1">
                  <a:lumMod val="75000"/>
                  <a:lumOff val="25000"/>
                </a:schemeClr>
              </a:solidFill>
              <a:latin typeface="Arial" panose="020B0604020202020204" pitchFamily="34" charset="0"/>
              <a:cs typeface="Arial" panose="020B0604020202020204" pitchFamily="34" charset="0"/>
            </a:endParaRPr>
          </a:p>
          <a:p>
            <a:pPr defTabSz="457200">
              <a:lnSpc>
                <a:spcPct val="80000"/>
              </a:lnSpc>
              <a:spcBef>
                <a:spcPts val="1000"/>
              </a:spcBef>
              <a:buClr>
                <a:schemeClr val="accent1"/>
              </a:buClr>
            </a:pPr>
            <a:r>
              <a:rPr lang="en-GB" sz="2800" dirty="0" smtClean="0">
                <a:solidFill>
                  <a:schemeClr val="tx1">
                    <a:lumMod val="75000"/>
                    <a:lumOff val="25000"/>
                  </a:schemeClr>
                </a:solidFill>
                <a:latin typeface="Arial" panose="020B0604020202020204" pitchFamily="34" charset="0"/>
                <a:cs typeface="Arial" panose="020B0604020202020204" pitchFamily="34" charset="0"/>
              </a:rPr>
              <a:t>   buying </a:t>
            </a:r>
            <a:r>
              <a:rPr lang="en-GB" sz="2800" dirty="0">
                <a:solidFill>
                  <a:schemeClr val="tx1">
                    <a:lumMod val="75000"/>
                    <a:lumOff val="25000"/>
                  </a:schemeClr>
                </a:solidFill>
                <a:latin typeface="Arial" panose="020B0604020202020204" pitchFamily="34" charset="0"/>
                <a:cs typeface="Arial" panose="020B0604020202020204" pitchFamily="34" charset="0"/>
              </a:rPr>
              <a:t>“bargains”..drops only 2%</a:t>
            </a:r>
          </a:p>
          <a:p>
            <a:pPr defTabSz="457200">
              <a:lnSpc>
                <a:spcPct val="80000"/>
              </a:lnSpc>
              <a:spcBef>
                <a:spcPts val="1000"/>
              </a:spcBef>
              <a:buClr>
                <a:schemeClr val="accent1"/>
              </a:buClr>
            </a:pPr>
            <a:r>
              <a:rPr lang="en-GB" sz="2800" dirty="0" smtClean="0">
                <a:solidFill>
                  <a:schemeClr val="tx1">
                    <a:lumMod val="75000"/>
                    <a:lumOff val="25000"/>
                  </a:schemeClr>
                </a:solidFill>
                <a:latin typeface="Arial" panose="020B0604020202020204" pitchFamily="34" charset="0"/>
                <a:cs typeface="Arial" panose="020B0604020202020204" pitchFamily="34" charset="0"/>
              </a:rPr>
              <a:t>		…..</a:t>
            </a:r>
            <a:r>
              <a:rPr lang="en-GB" sz="2800" dirty="0">
                <a:solidFill>
                  <a:schemeClr val="tx1">
                    <a:lumMod val="75000"/>
                    <a:lumOff val="25000"/>
                  </a:schemeClr>
                </a:solidFill>
                <a:latin typeface="Arial" panose="020B0604020202020204" pitchFamily="34" charset="0"/>
                <a:cs typeface="Arial" panose="020B0604020202020204" pitchFamily="34" charset="0"/>
              </a:rPr>
              <a:t>expectations of immediate recovery not met</a:t>
            </a:r>
          </a:p>
          <a:p>
            <a:pPr defTabSz="457200">
              <a:lnSpc>
                <a:spcPct val="80000"/>
              </a:lnSpc>
              <a:spcBef>
                <a:spcPts val="1000"/>
              </a:spcBef>
              <a:buClr>
                <a:schemeClr val="accent1"/>
              </a:buClr>
            </a:pPr>
            <a:r>
              <a:rPr lang="en-GB" sz="2800" dirty="0" smtClean="0">
                <a:solidFill>
                  <a:schemeClr val="tx1">
                    <a:lumMod val="75000"/>
                    <a:lumOff val="25000"/>
                  </a:schemeClr>
                </a:solidFill>
                <a:latin typeface="Arial" panose="020B0604020202020204" pitchFamily="34" charset="0"/>
                <a:cs typeface="Arial" panose="020B0604020202020204" pitchFamily="34" charset="0"/>
              </a:rPr>
              <a:t>		…..</a:t>
            </a:r>
            <a:r>
              <a:rPr lang="en-GB" sz="2800" dirty="0">
                <a:solidFill>
                  <a:schemeClr val="tx1">
                    <a:lumMod val="75000"/>
                    <a:lumOff val="25000"/>
                  </a:schemeClr>
                </a:solidFill>
                <a:latin typeface="Arial" panose="020B0604020202020204" pitchFamily="34" charset="0"/>
                <a:cs typeface="Arial" panose="020B0604020202020204" pitchFamily="34" charset="0"/>
              </a:rPr>
              <a:t>media attempts to ban “sad films”, censor newspapers</a:t>
            </a:r>
          </a:p>
        </p:txBody>
      </p:sp>
    </p:spTree>
    <p:extLst>
      <p:ext uri="{BB962C8B-B14F-4D97-AF65-F5344CB8AC3E}">
        <p14:creationId xmlns:p14="http://schemas.microsoft.com/office/powerpoint/2010/main" val="367474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3498" y="303599"/>
            <a:ext cx="8911687" cy="1280890"/>
          </a:xfrm>
        </p:spPr>
        <p:txBody>
          <a:bodyPr/>
          <a:lstStyle/>
          <a:p>
            <a:r>
              <a:rPr lang="en-GB" dirty="0" smtClean="0"/>
              <a:t>News travels and shared fast</a:t>
            </a:r>
            <a:endParaRPr lang="en-GB" dirty="0"/>
          </a:p>
        </p:txBody>
      </p:sp>
      <p:pic>
        <p:nvPicPr>
          <p:cNvPr id="2050" name="Picture 2" descr="Messengers from brokerage houses seem unconcerned as they c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000" y="1035586"/>
            <a:ext cx="11043470" cy="5897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5145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5460" y="414789"/>
            <a:ext cx="8911687" cy="1280890"/>
          </a:xfrm>
        </p:spPr>
        <p:txBody>
          <a:bodyPr>
            <a:normAutofit/>
          </a:bodyPr>
          <a:lstStyle/>
          <a:p>
            <a:r>
              <a:rPr lang="en-GB" dirty="0" smtClean="0">
                <a:solidFill>
                  <a:schemeClr val="tx1">
                    <a:lumMod val="75000"/>
                    <a:lumOff val="25000"/>
                  </a:schemeClr>
                </a:solidFill>
                <a:latin typeface="Arial" panose="020B0604020202020204" pitchFamily="34" charset="0"/>
                <a:ea typeface="+mn-ea"/>
                <a:cs typeface="Arial" panose="020B0604020202020204" pitchFamily="34" charset="0"/>
              </a:rPr>
              <a:t>…….That week-end after</a:t>
            </a:r>
            <a:endParaRPr lang="en-GB" dirty="0">
              <a:solidFill>
                <a:schemeClr val="tx1">
                  <a:lumMod val="75000"/>
                  <a:lumOff val="25000"/>
                </a:schemeClr>
              </a:solidFill>
              <a:latin typeface="Arial" panose="020B0604020202020204" pitchFamily="34" charset="0"/>
              <a:ea typeface="+mn-ea"/>
              <a:cs typeface="Arial" panose="020B0604020202020204" pitchFamily="34" charset="0"/>
            </a:endParaRPr>
          </a:p>
        </p:txBody>
      </p:sp>
      <p:sp>
        <p:nvSpPr>
          <p:cNvPr id="4" name="Rectangle 3"/>
          <p:cNvSpPr/>
          <p:nvPr/>
        </p:nvSpPr>
        <p:spPr>
          <a:xfrm>
            <a:off x="1333500" y="2117289"/>
            <a:ext cx="9772650" cy="3908762"/>
          </a:xfrm>
          <a:prstGeom prst="rect">
            <a:avLst/>
          </a:prstGeom>
        </p:spPr>
        <p:txBody>
          <a:bodyPr wrap="square">
            <a:spAutoFit/>
          </a:bodyPr>
          <a:lstStyle/>
          <a:p>
            <a:r>
              <a:rPr lang="en-GB" sz="2800" dirty="0" smtClean="0">
                <a:latin typeface="Arial" panose="020B0604020202020204" pitchFamily="34" charset="0"/>
                <a:cs typeface="Arial" panose="020B0604020202020204" pitchFamily="34" charset="0"/>
              </a:rPr>
              <a:t>“……</a:t>
            </a:r>
            <a:r>
              <a:rPr lang="en-GB" sz="2800" dirty="0">
                <a:latin typeface="Arial" panose="020B0604020202020204" pitchFamily="34" charset="0"/>
                <a:cs typeface="Arial" panose="020B0604020202020204" pitchFamily="34" charset="0"/>
              </a:rPr>
              <a:t>Wall Street hummed with week-day activity. The great buildings were ablaze with lights all night as sleepy clerks fought desperately to get the accounts in shape for the Monday opening. Horrified brokers watched the selling orders accumulate. It wasn't a flood; it was a deluge. Everybody wanted to sell-the man with five shares and the man with ten thousand. Evidently the week-end cheer barrage had not hit its mark.”</a:t>
            </a:r>
          </a:p>
          <a:p>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2172682"/>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67858</TotalTime>
  <Words>1319</Words>
  <Application>Microsoft Office PowerPoint</Application>
  <PresentationFormat>Widescreen</PresentationFormat>
  <Paragraphs>230</Paragraphs>
  <Slides>41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Century Gothic</vt:lpstr>
      <vt:lpstr>Wingdings 3</vt:lpstr>
      <vt:lpstr>Wisp</vt:lpstr>
      <vt:lpstr>PowerPoint Presentation</vt:lpstr>
      <vt:lpstr>American History </vt:lpstr>
      <vt:lpstr>Great Depression &amp; New Deal (1929-1939)</vt:lpstr>
      <vt:lpstr>Market Crash and Great Depression</vt:lpstr>
      <vt:lpstr>Roaring Twenties 1921-1929</vt:lpstr>
      <vt:lpstr>Booming Stock market </vt:lpstr>
      <vt:lpstr>The Crash Thursday October 24th  </vt:lpstr>
      <vt:lpstr>News travels and shared fast</vt:lpstr>
      <vt:lpstr>…….That week-end after</vt:lpstr>
      <vt:lpstr>“Black Monday” October 28th</vt:lpstr>
      <vt:lpstr>Inside the exchange Black Monday</vt:lpstr>
      <vt:lpstr>Crowds rush to Wall Street…trading expands outside….panic selling…no buyers</vt:lpstr>
      <vt:lpstr>“Black Tuesday”. October 29th</vt:lpstr>
      <vt:lpstr>Crowds outside Wall Street </vt:lpstr>
      <vt:lpstr>The crisis   </vt:lpstr>
      <vt:lpstr>First impact: the Margin traders ….$7Bn (loaned out….cleaned out</vt:lpstr>
      <vt:lpstr>Then the Banking System collapsed</vt:lpstr>
      <vt:lpstr>Next….the banks</vt:lpstr>
      <vt:lpstr>Recovering deposits (or not)..calm inside?</vt:lpstr>
      <vt:lpstr>Bank Runs..outside it is not calm</vt:lpstr>
      <vt:lpstr>Next…”real economy contracts</vt:lpstr>
      <vt:lpstr>Soup Kitchens replace “speak easies” ….funded by charities….even gangsters</vt:lpstr>
      <vt:lpstr>Queuing up for food</vt:lpstr>
      <vt:lpstr>Food bank New York City</vt:lpstr>
      <vt:lpstr>………….Even the desperate can look “cool”</vt:lpstr>
      <vt:lpstr>Advertising for work</vt:lpstr>
      <vt:lpstr>Next….environment catastrophe</vt:lpstr>
      <vt:lpstr>PowerPoint Presentation</vt:lpstr>
      <vt:lpstr>PowerPoint Presentation</vt:lpstr>
      <vt:lpstr>PowerPoint Presentation</vt:lpstr>
      <vt:lpstr>PowerPoint Presentation</vt:lpstr>
      <vt:lpstr>Dustbowl (1930-1940)</vt:lpstr>
      <vt:lpstr>Dustbowl impacts</vt:lpstr>
      <vt:lpstr>Migration by jalopies</vt:lpstr>
      <vt:lpstr>By foot….probably not by train</vt:lpstr>
      <vt:lpstr>…..“Home” is wherever you can find it</vt:lpstr>
      <vt:lpstr>The future….bleak</vt:lpstr>
      <vt:lpstr>Responses to the Depression</vt:lpstr>
      <vt:lpstr>The Republican response</vt:lpstr>
      <vt:lpstr>Response 1 Increase Tariffs </vt:lpstr>
      <vt:lpstr>The result ….retaliation and 60% drop in exports &amp; imports …”international trade” shrinks from 15% to less than 3% of economy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making of America</dc:title>
  <dc:creator>Stephen</dc:creator>
  <cp:lastModifiedBy>Stephen</cp:lastModifiedBy>
  <cp:revision>2053</cp:revision>
  <dcterms:created xsi:type="dcterms:W3CDTF">2023-02-02T12:46:22Z</dcterms:created>
  <dcterms:modified xsi:type="dcterms:W3CDTF">2024-12-02T20:52:17Z</dcterms:modified>
</cp:coreProperties>
</file>